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321" r:id="rId2"/>
    <p:sldId id="375" r:id="rId3"/>
    <p:sldId id="368" r:id="rId4"/>
    <p:sldId id="374" r:id="rId5"/>
    <p:sldId id="324" r:id="rId6"/>
    <p:sldId id="376" r:id="rId7"/>
    <p:sldId id="355" r:id="rId8"/>
    <p:sldId id="377" r:id="rId9"/>
    <p:sldId id="328" r:id="rId10"/>
    <p:sldId id="378" r:id="rId11"/>
    <p:sldId id="330" r:id="rId12"/>
    <p:sldId id="379" r:id="rId13"/>
    <p:sldId id="348" r:id="rId14"/>
    <p:sldId id="380" r:id="rId15"/>
    <p:sldId id="331" r:id="rId16"/>
    <p:sldId id="389" r:id="rId17"/>
    <p:sldId id="373" r:id="rId18"/>
    <p:sldId id="390" r:id="rId19"/>
    <p:sldId id="372" r:id="rId20"/>
    <p:sldId id="383" r:id="rId21"/>
    <p:sldId id="371" r:id="rId22"/>
    <p:sldId id="384" r:id="rId23"/>
    <p:sldId id="353" r:id="rId24"/>
    <p:sldId id="385" r:id="rId25"/>
    <p:sldId id="365" r:id="rId26"/>
    <p:sldId id="386" r:id="rId27"/>
    <p:sldId id="369" r:id="rId28"/>
    <p:sldId id="387" r:id="rId29"/>
    <p:sldId id="364" r:id="rId30"/>
    <p:sldId id="388" r:id="rId31"/>
  </p:sldIdLst>
  <p:sldSz cx="9144000" cy="6858000" type="screen4x3"/>
  <p:notesSz cx="6646863" cy="97774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984A"/>
    <a:srgbClr val="99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615" autoAdjust="0"/>
    <p:restoredTop sz="77815" autoAdjust="0"/>
  </p:normalViewPr>
  <p:slideViewPr>
    <p:cSldViewPr>
      <p:cViewPr varScale="1">
        <p:scale>
          <a:sx n="78" d="100"/>
          <a:sy n="78" d="100"/>
        </p:scale>
        <p:origin x="-65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__GF2\Texte\Stolt\Weiterbildung\Vogelmann\___Pr&#228;sentationen\Pr&#228;s%20f&#252;r%20Terheyden\Alte%20Entw&#252;rfe\Mappe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__GF2\Texte\Stolt\Weiterbildung\Vogelmann\___Pr&#228;sentationen\Pr&#228;s%20f&#252;r%20Terheyden\Alte%20Entw&#252;rfe\Mappe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plotArea>
      <c:layout/>
      <c:barChart>
        <c:barDir val="col"/>
        <c:grouping val="clustered"/>
        <c:ser>
          <c:idx val="0"/>
          <c:order val="0"/>
          <c:val>
            <c:numRef>
              <c:f>Tabelle1!$B$3:$C$3</c:f>
              <c:numCache>
                <c:formatCode>General</c:formatCode>
                <c:ptCount val="2"/>
                <c:pt idx="0">
                  <c:v>39.67</c:v>
                </c:pt>
                <c:pt idx="1">
                  <c:v>14.67</c:v>
                </c:pt>
              </c:numCache>
            </c:numRef>
          </c:val>
        </c:ser>
        <c:axId val="70654208"/>
        <c:axId val="70664192"/>
      </c:barChart>
      <c:catAx>
        <c:axId val="70654208"/>
        <c:scaling>
          <c:orientation val="minMax"/>
        </c:scaling>
        <c:delete val="1"/>
        <c:axPos val="b"/>
        <c:tickLblPos val="none"/>
        <c:crossAx val="70664192"/>
        <c:crosses val="autoZero"/>
        <c:auto val="1"/>
        <c:lblAlgn val="ctr"/>
        <c:lblOffset val="100"/>
      </c:catAx>
      <c:valAx>
        <c:axId val="70664192"/>
        <c:scaling>
          <c:orientation val="minMax"/>
        </c:scaling>
        <c:axPos val="l"/>
        <c:majorGridlines/>
        <c:numFmt formatCode="General" sourceLinked="1"/>
        <c:tickLblPos val="nextTo"/>
        <c:txPr>
          <a:bodyPr/>
          <a:lstStyle/>
          <a:p>
            <a:pPr>
              <a:defRPr sz="1600">
                <a:latin typeface="Arial" pitchFamily="34" charset="0"/>
                <a:cs typeface="Arial" pitchFamily="34" charset="0"/>
              </a:defRPr>
            </a:pPr>
            <a:endParaRPr lang="de-DE"/>
          </a:p>
        </c:txPr>
        <c:crossAx val="7065420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DE"/>
  <c:chart>
    <c:plotArea>
      <c:layout/>
      <c:barChart>
        <c:barDir val="col"/>
        <c:grouping val="stacked"/>
        <c:ser>
          <c:idx val="0"/>
          <c:order val="0"/>
          <c:val>
            <c:numRef>
              <c:f>Tabelle1!$C$23:$D$23</c:f>
              <c:numCache>
                <c:formatCode>General</c:formatCode>
                <c:ptCount val="2"/>
                <c:pt idx="0">
                  <c:v>25.67</c:v>
                </c:pt>
                <c:pt idx="1">
                  <c:v>16</c:v>
                </c:pt>
              </c:numCache>
            </c:numRef>
          </c:val>
        </c:ser>
        <c:ser>
          <c:idx val="1"/>
          <c:order val="1"/>
          <c:spPr>
            <a:noFill/>
          </c:spPr>
          <c:val>
            <c:numRef>
              <c:f>Tabelle1!$C$24:$D$24</c:f>
              <c:numCache>
                <c:formatCode>General</c:formatCode>
                <c:ptCount val="2"/>
                <c:pt idx="0">
                  <c:v>20</c:v>
                </c:pt>
                <c:pt idx="1">
                  <c:v>0</c:v>
                </c:pt>
              </c:numCache>
            </c:numRef>
          </c:val>
        </c:ser>
        <c:overlap val="100"/>
        <c:axId val="70679936"/>
        <c:axId val="70997120"/>
      </c:barChart>
      <c:catAx>
        <c:axId val="70679936"/>
        <c:scaling>
          <c:orientation val="minMax"/>
        </c:scaling>
        <c:delete val="1"/>
        <c:axPos val="b"/>
        <c:tickLblPos val="none"/>
        <c:crossAx val="70997120"/>
        <c:crosses val="autoZero"/>
        <c:auto val="1"/>
        <c:lblAlgn val="ctr"/>
        <c:lblOffset val="100"/>
      </c:catAx>
      <c:valAx>
        <c:axId val="70997120"/>
        <c:scaling>
          <c:orientation val="minMax"/>
        </c:scaling>
        <c:axPos val="l"/>
        <c:majorGridlines/>
        <c:numFmt formatCode="General" sourceLinked="1"/>
        <c:tickLblPos val="nextTo"/>
        <c:txPr>
          <a:bodyPr/>
          <a:lstStyle/>
          <a:p>
            <a:pPr>
              <a:defRPr sz="1600">
                <a:latin typeface="Arial" pitchFamily="34" charset="0"/>
                <a:cs typeface="Arial" pitchFamily="34" charset="0"/>
              </a:defRPr>
            </a:pPr>
            <a:endParaRPr lang="de-DE"/>
          </a:p>
        </c:txPr>
        <c:crossAx val="70679936"/>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0307" cy="48887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65018" y="0"/>
            <a:ext cx="2880307" cy="488871"/>
          </a:xfrm>
          <a:prstGeom prst="rect">
            <a:avLst/>
          </a:prstGeom>
        </p:spPr>
        <p:txBody>
          <a:bodyPr vert="horz" lIns="91440" tIns="45720" rIns="91440" bIns="45720" rtlCol="0"/>
          <a:lstStyle>
            <a:lvl1pPr algn="r">
              <a:defRPr sz="1200"/>
            </a:lvl1pPr>
          </a:lstStyle>
          <a:p>
            <a:fld id="{69B108FB-972F-490F-AD8C-8663A5E009FC}" type="datetimeFigureOut">
              <a:rPr lang="de-DE" smtClean="0"/>
              <a:pPr/>
              <a:t>01.07.2014</a:t>
            </a:fld>
            <a:endParaRPr lang="de-DE"/>
          </a:p>
        </p:txBody>
      </p:sp>
      <p:sp>
        <p:nvSpPr>
          <p:cNvPr id="4" name="Fußzeilenplatzhalter 3"/>
          <p:cNvSpPr>
            <a:spLocks noGrp="1"/>
          </p:cNvSpPr>
          <p:nvPr>
            <p:ph type="ftr" sz="quarter" idx="2"/>
          </p:nvPr>
        </p:nvSpPr>
        <p:spPr>
          <a:xfrm>
            <a:off x="0" y="9286845"/>
            <a:ext cx="2880307" cy="48887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65018" y="9286845"/>
            <a:ext cx="2880307" cy="488871"/>
          </a:xfrm>
          <a:prstGeom prst="rect">
            <a:avLst/>
          </a:prstGeom>
        </p:spPr>
        <p:txBody>
          <a:bodyPr vert="horz" lIns="91440" tIns="45720" rIns="91440" bIns="45720" rtlCol="0" anchor="b"/>
          <a:lstStyle>
            <a:lvl1pPr algn="r">
              <a:defRPr sz="1200"/>
            </a:lvl1pPr>
          </a:lstStyle>
          <a:p>
            <a:fld id="{24B1C7DD-9C9B-4CFF-B01C-6AA351DD8913}"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0307" cy="488871"/>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765018" y="0"/>
            <a:ext cx="2880307" cy="488871"/>
          </a:xfrm>
          <a:prstGeom prst="rect">
            <a:avLst/>
          </a:prstGeom>
        </p:spPr>
        <p:txBody>
          <a:bodyPr vert="horz" lIns="91440" tIns="45720" rIns="91440" bIns="45720" rtlCol="0"/>
          <a:lstStyle>
            <a:lvl1pPr algn="r">
              <a:defRPr sz="1200"/>
            </a:lvl1pPr>
          </a:lstStyle>
          <a:p>
            <a:fld id="{6D90DBCA-47FD-4A39-84D0-984167D0D5D4}" type="datetimeFigureOut">
              <a:rPr lang="de-DE" smtClean="0"/>
              <a:pPr/>
              <a:t>01.07.2014</a:t>
            </a:fld>
            <a:endParaRPr lang="de-DE"/>
          </a:p>
        </p:txBody>
      </p:sp>
      <p:sp>
        <p:nvSpPr>
          <p:cNvPr id="4" name="Slide Image Placeholder 3"/>
          <p:cNvSpPr>
            <a:spLocks noGrp="1" noRot="1" noChangeAspect="1"/>
          </p:cNvSpPr>
          <p:nvPr>
            <p:ph type="sldImg" idx="2"/>
          </p:nvPr>
        </p:nvSpPr>
        <p:spPr>
          <a:xfrm>
            <a:off x="879475" y="733425"/>
            <a:ext cx="4887913" cy="3667125"/>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64687" y="4644271"/>
            <a:ext cx="5317490" cy="439983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9286845"/>
            <a:ext cx="2880307" cy="488871"/>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765018" y="9286845"/>
            <a:ext cx="2880307" cy="488871"/>
          </a:xfrm>
          <a:prstGeom prst="rect">
            <a:avLst/>
          </a:prstGeom>
        </p:spPr>
        <p:txBody>
          <a:bodyPr vert="horz" lIns="91440" tIns="45720" rIns="91440" bIns="45720" rtlCol="0" anchor="b"/>
          <a:lstStyle>
            <a:lvl1pPr algn="r">
              <a:defRPr sz="1200"/>
            </a:lvl1pPr>
          </a:lstStyle>
          <a:p>
            <a:fld id="{0F25652C-5344-4579-9AFB-61A78DA2C08A}" type="slidenum">
              <a:rPr lang="de-DE" smtClean="0"/>
              <a:pPr/>
              <a:t>‹Nr.›</a:t>
            </a:fld>
            <a:endParaRPr lang="de-DE"/>
          </a:p>
        </p:txBody>
      </p:sp>
    </p:spTree>
    <p:extLst>
      <p:ext uri="{BB962C8B-B14F-4D97-AF65-F5344CB8AC3E}">
        <p14:creationId xmlns="" xmlns:p14="http://schemas.microsoft.com/office/powerpoint/2010/main" val="116285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bwMode="auto">
          <a:noFill/>
          <a:ln>
            <a:solidFill>
              <a:srgbClr val="000000"/>
            </a:solidFill>
            <a:miter lim="800000"/>
            <a:headEnd/>
            <a:tailEnd/>
          </a:ln>
        </p:spPr>
      </p:sp>
      <p:sp>
        <p:nvSpPr>
          <p:cNvPr id="32771"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z="1200" b="1" dirty="0" smtClean="0">
                <a:latin typeface="Arial" pitchFamily="34" charset="0"/>
                <a:cs typeface="Arial" pitchFamily="34" charset="0"/>
              </a:rPr>
              <a:t>Das Thema meiner Studie lautete</a:t>
            </a:r>
            <a:r>
              <a:rPr lang="de-DE" sz="1200" dirty="0" smtClean="0">
                <a:latin typeface="Arial" pitchFamily="34" charset="0"/>
                <a:cs typeface="Arial" pitchFamily="34" charset="0"/>
              </a:rPr>
              <a:t>: Der experimentelle Vergleich zwischen dem selbstschneidenden Implantat und dem Implantat mit  Gewindevorschnitt. Betreut und begleitet wurde ich von Prof. </a:t>
            </a:r>
            <a:r>
              <a:rPr lang="de-DE" sz="1200" dirty="0" err="1" smtClean="0">
                <a:latin typeface="Arial" pitchFamily="34" charset="0"/>
                <a:cs typeface="Arial" pitchFamily="34" charset="0"/>
              </a:rPr>
              <a:t>Terheyden</a:t>
            </a:r>
            <a:r>
              <a:rPr lang="de-DE" sz="1200" dirty="0" smtClean="0">
                <a:latin typeface="Arial" pitchFamily="34" charset="0"/>
                <a:cs typeface="Arial" pitchFamily="34" charset="0"/>
              </a:rPr>
              <a:t>. Mein Name ist Rita </a:t>
            </a:r>
            <a:r>
              <a:rPr lang="de-DE" sz="1200" dirty="0" err="1" smtClean="0">
                <a:latin typeface="Arial" pitchFamily="34" charset="0"/>
                <a:cs typeface="Arial" pitchFamily="34" charset="0"/>
              </a:rPr>
              <a:t>Stoltenburg</a:t>
            </a:r>
            <a:r>
              <a:rPr lang="de-DE" sz="1200" dirty="0" smtClean="0">
                <a:latin typeface="Arial" pitchFamily="34" charset="0"/>
                <a:cs typeface="Arial" pitchFamily="34" charset="0"/>
              </a:rPr>
              <a:t>.</a:t>
            </a:r>
          </a:p>
        </p:txBody>
      </p:sp>
      <p:sp>
        <p:nvSpPr>
          <p:cNvPr id="32772" name="Foliennummernplatzhalter 3"/>
          <p:cNvSpPr>
            <a:spLocks noGrp="1"/>
          </p:cNvSpPr>
          <p:nvPr>
            <p:ph type="sldNum" sz="quarter" idx="5"/>
          </p:nvPr>
        </p:nvSpPr>
        <p:spPr bwMode="auto">
          <a:noFill/>
          <a:ln>
            <a:miter lim="800000"/>
            <a:headEnd/>
            <a:tailEnd/>
          </a:ln>
        </p:spPr>
        <p:txBody>
          <a:bodyPr/>
          <a:lstStyle/>
          <a:p>
            <a:fld id="{1C5A6EF0-9774-4DBB-8410-5F95BA40D7C0}" type="slidenum">
              <a:rPr lang="de-DE" smtClean="0"/>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noFill/>
          <a:ln>
            <a:solidFill>
              <a:srgbClr val="000000"/>
            </a:solidFill>
            <a:miter lim="800000"/>
            <a:headEnd/>
            <a:tailEnd/>
          </a:ln>
        </p:spPr>
      </p:sp>
      <p:sp>
        <p:nvSpPr>
          <p:cNvPr id="44035"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latin typeface="Arial" pitchFamily="34" charset="0"/>
                <a:cs typeface="Arial" pitchFamily="34" charset="0"/>
              </a:rPr>
              <a:t>Die </a:t>
            </a:r>
            <a:r>
              <a:rPr lang="de-DE" b="1" dirty="0" smtClean="0">
                <a:latin typeface="Arial" pitchFamily="34" charset="0"/>
                <a:cs typeface="Arial" pitchFamily="34" charset="0"/>
              </a:rPr>
              <a:t>statistischen Analyse </a:t>
            </a:r>
            <a:r>
              <a:rPr lang="de-DE" dirty="0" smtClean="0">
                <a:latin typeface="Arial" pitchFamily="34" charset="0"/>
                <a:cs typeface="Arial" pitchFamily="34" charset="0"/>
              </a:rPr>
              <a:t>ergab,  dass die SSI gegenüber den KI deutlich höhere Ausdrehmomente bei beiden Herstellerfirmen aufweisen.  </a:t>
            </a:r>
            <a:r>
              <a:rPr lang="de-DE" dirty="0" smtClean="0">
                <a:solidFill>
                  <a:srgbClr val="FF0000"/>
                </a:solidFill>
                <a:latin typeface="Arial" pitchFamily="34" charset="0"/>
                <a:cs typeface="Arial" pitchFamily="34" charset="0"/>
              </a:rPr>
              <a:t>In dieser</a:t>
            </a:r>
            <a:r>
              <a:rPr lang="de-DE" baseline="0" dirty="0" smtClean="0">
                <a:solidFill>
                  <a:srgbClr val="FF0000"/>
                </a:solidFill>
                <a:latin typeface="Arial" pitchFamily="34" charset="0"/>
                <a:cs typeface="Arial" pitchFamily="34" charset="0"/>
              </a:rPr>
              <a:t> Folie sind aus den </a:t>
            </a:r>
            <a:r>
              <a:rPr lang="de-DE" baseline="0" dirty="0" err="1" smtClean="0">
                <a:solidFill>
                  <a:srgbClr val="FF0000"/>
                </a:solidFill>
                <a:latin typeface="Arial" pitchFamily="34" charset="0"/>
                <a:cs typeface="Arial" pitchFamily="34" charset="0"/>
              </a:rPr>
              <a:t>Messreihen</a:t>
            </a:r>
            <a:r>
              <a:rPr lang="de-DE" baseline="0" dirty="0" smtClean="0">
                <a:solidFill>
                  <a:srgbClr val="FF0000"/>
                </a:solidFill>
                <a:latin typeface="Arial" pitchFamily="34" charset="0"/>
                <a:cs typeface="Arial" pitchFamily="34" charset="0"/>
              </a:rPr>
              <a:t> für SSI und KI die jeweiligen Mittelwerte mit ihren Standardabweichungen dargestellt:</a:t>
            </a:r>
          </a:p>
          <a:p>
            <a:r>
              <a:rPr lang="de-DE" dirty="0" smtClean="0">
                <a:latin typeface="Arial" pitchFamily="34" charset="0"/>
                <a:cs typeface="Arial" pitchFamily="34" charset="0"/>
              </a:rPr>
              <a:t>Bei der Fa. Schütz Dental liegen die Ausdrehmomente  für die SSI durchschnittlich bei 39,7 Ncm  gegenüber  14,7 bei den KI: Bei der Fa. General </a:t>
            </a:r>
            <a:r>
              <a:rPr lang="de-DE" dirty="0" err="1" smtClean="0">
                <a:latin typeface="Arial" pitchFamily="34" charset="0"/>
                <a:cs typeface="Arial" pitchFamily="34" charset="0"/>
              </a:rPr>
              <a:t>Implants</a:t>
            </a:r>
            <a:r>
              <a:rPr lang="de-DE" dirty="0" smtClean="0">
                <a:latin typeface="Arial" pitchFamily="34" charset="0"/>
                <a:cs typeface="Arial" pitchFamily="34" charset="0"/>
              </a:rPr>
              <a:t> ergaben sich Ausdrehmomente für die SSI im Durchschnitt von 25,7 </a:t>
            </a:r>
            <a:r>
              <a:rPr lang="de-DE" dirty="0" err="1" smtClean="0">
                <a:latin typeface="Arial" pitchFamily="34" charset="0"/>
                <a:cs typeface="Arial" pitchFamily="34" charset="0"/>
              </a:rPr>
              <a:t>Ncm</a:t>
            </a:r>
            <a:r>
              <a:rPr lang="de-DE" dirty="0" smtClean="0">
                <a:latin typeface="Arial" pitchFamily="34" charset="0"/>
                <a:cs typeface="Arial" pitchFamily="34" charset="0"/>
              </a:rPr>
              <a:t> 16,0 bei den KI.  </a:t>
            </a:r>
          </a:p>
          <a:p>
            <a:r>
              <a:rPr lang="de-DE" b="1" dirty="0" smtClean="0">
                <a:latin typeface="Arial" pitchFamily="34" charset="0"/>
                <a:cs typeface="Arial" pitchFamily="34" charset="0"/>
              </a:rPr>
              <a:t>Die statistische Sicherheit für die Nullhypothese liegt bei p&lt;0,005. Sie ist für SSI und KI bei beiden Herstellern abzulehnen,</a:t>
            </a:r>
          </a:p>
          <a:p>
            <a:r>
              <a:rPr lang="de-DE" b="1" dirty="0" smtClean="0">
                <a:latin typeface="Arial" pitchFamily="34" charset="0"/>
                <a:cs typeface="Arial" pitchFamily="34" charset="0"/>
              </a:rPr>
              <a:t>das heißt, die systembedingten Unterschiede sind damit eindeutig nachgewiesen.</a:t>
            </a:r>
            <a:endParaRPr lang="de-DE" dirty="0" smtClean="0">
              <a:latin typeface="Arial" pitchFamily="34" charset="0"/>
              <a:cs typeface="Arial" pitchFamily="34" charset="0"/>
            </a:endParaRPr>
          </a:p>
        </p:txBody>
      </p:sp>
      <p:sp>
        <p:nvSpPr>
          <p:cNvPr id="44036" name="Foliennummernplatzhalter 3"/>
          <p:cNvSpPr>
            <a:spLocks noGrp="1"/>
          </p:cNvSpPr>
          <p:nvPr>
            <p:ph type="sldNum" sz="quarter" idx="5"/>
          </p:nvPr>
        </p:nvSpPr>
        <p:spPr bwMode="auto">
          <a:noFill/>
          <a:ln>
            <a:miter lim="800000"/>
            <a:headEnd/>
            <a:tailEnd/>
          </a:ln>
        </p:spPr>
        <p:txBody>
          <a:bodyPr/>
          <a:lstStyle/>
          <a:p>
            <a:fld id="{4B4D02BA-1965-4539-B922-93F04E9B1656}" type="slidenum">
              <a:rPr lang="de-DE" smtClean="0"/>
              <a:pPr/>
              <a:t>19</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p:spPr>
      </p:sp>
      <p:sp>
        <p:nvSpPr>
          <p:cNvPr id="47107"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z="1200" dirty="0" smtClean="0">
                <a:latin typeface="Arial" pitchFamily="34" charset="0"/>
                <a:cs typeface="Arial" pitchFamily="34" charset="0"/>
              </a:rPr>
              <a:t>Jedoch sind die signifikant höheren</a:t>
            </a:r>
            <a:r>
              <a:rPr lang="de-DE" sz="1200" baseline="0" dirty="0" smtClean="0">
                <a:latin typeface="Arial" pitchFamily="34" charset="0"/>
                <a:cs typeface="Arial" pitchFamily="34" charset="0"/>
              </a:rPr>
              <a:t>  </a:t>
            </a:r>
            <a:r>
              <a:rPr lang="de-DE" sz="1200" dirty="0" smtClean="0">
                <a:latin typeface="Arial" pitchFamily="34" charset="0"/>
                <a:cs typeface="Arial" pitchFamily="34" charset="0"/>
              </a:rPr>
              <a:t>Ausdrehmomente der SSI</a:t>
            </a:r>
            <a:r>
              <a:rPr lang="de-DE" sz="1200" baseline="0" dirty="0" smtClean="0">
                <a:latin typeface="Arial" pitchFamily="34" charset="0"/>
                <a:cs typeface="Arial" pitchFamily="34" charset="0"/>
              </a:rPr>
              <a:t> </a:t>
            </a:r>
            <a:r>
              <a:rPr lang="de-DE" sz="1200" dirty="0" smtClean="0">
                <a:latin typeface="Arial" pitchFamily="34" charset="0"/>
                <a:cs typeface="Arial" pitchFamily="34" charset="0"/>
              </a:rPr>
              <a:t> in der Praxis </a:t>
            </a:r>
            <a:r>
              <a:rPr lang="de-DE" sz="1200" b="1" dirty="0" smtClean="0">
                <a:latin typeface="Arial" pitchFamily="34" charset="0"/>
                <a:cs typeface="Arial" pitchFamily="34" charset="0"/>
              </a:rPr>
              <a:t>kritisch zu beurteilen </a:t>
            </a:r>
            <a:r>
              <a:rPr lang="de-DE" sz="1200" dirty="0" smtClean="0">
                <a:latin typeface="Arial" pitchFamily="34" charset="0"/>
                <a:cs typeface="Arial" pitchFamily="34" charset="0"/>
              </a:rPr>
              <a:t>und weisen</a:t>
            </a:r>
            <a:r>
              <a:rPr lang="de-DE" sz="1200" baseline="0" dirty="0" smtClean="0">
                <a:latin typeface="Arial" pitchFamily="34" charset="0"/>
                <a:cs typeface="Arial" pitchFamily="34" charset="0"/>
              </a:rPr>
              <a:t>  auf </a:t>
            </a:r>
            <a:r>
              <a:rPr lang="de-DE" sz="1200" dirty="0" smtClean="0">
                <a:latin typeface="Arial" pitchFamily="34" charset="0"/>
                <a:cs typeface="Arial" pitchFamily="34" charset="0"/>
              </a:rPr>
              <a:t> die  Grenzen bei der </a:t>
            </a:r>
            <a:r>
              <a:rPr lang="de-DE" sz="1200" dirty="0" err="1" smtClean="0">
                <a:latin typeface="Arial" pitchFamily="34" charset="0"/>
                <a:cs typeface="Arial" pitchFamily="34" charset="0"/>
              </a:rPr>
              <a:t>Implantatsetzung</a:t>
            </a:r>
            <a:r>
              <a:rPr lang="de-DE" sz="1200" dirty="0" smtClean="0">
                <a:latin typeface="Arial" pitchFamily="34" charset="0"/>
                <a:cs typeface="Arial" pitchFamily="34" charset="0"/>
              </a:rPr>
              <a:t>.  </a:t>
            </a:r>
            <a:r>
              <a:rPr lang="de-DE" sz="1200" b="1" dirty="0" smtClean="0">
                <a:solidFill>
                  <a:srgbClr val="000000"/>
                </a:solidFill>
                <a:latin typeface="Arial" pitchFamily="34" charset="0"/>
                <a:cs typeface="Arial" pitchFamily="34" charset="0"/>
              </a:rPr>
              <a:t>Einerseits spielt die Stabilität des Implantats im Knochen eine wichtige Rolle,  andererseits ist die bei der Insertion entstehende Knochenkompression nicht zu unterschätzen.</a:t>
            </a:r>
          </a:p>
          <a:p>
            <a:r>
              <a:rPr lang="de-DE" sz="1200" dirty="0" smtClean="0">
                <a:solidFill>
                  <a:srgbClr val="000000"/>
                </a:solidFill>
                <a:latin typeface="Arial" pitchFamily="34" charset="0"/>
                <a:cs typeface="Arial" pitchFamily="34" charset="0"/>
              </a:rPr>
              <a:t>Die Problematik dieser Studie</a:t>
            </a:r>
            <a:r>
              <a:rPr lang="de-DE" sz="1200" b="1" dirty="0" smtClean="0">
                <a:solidFill>
                  <a:srgbClr val="000000"/>
                </a:solidFill>
                <a:latin typeface="Arial" pitchFamily="34" charset="0"/>
                <a:cs typeface="Arial" pitchFamily="34" charset="0"/>
              </a:rPr>
              <a:t> </a:t>
            </a:r>
            <a:r>
              <a:rPr lang="de-DE" sz="1200" dirty="0" smtClean="0">
                <a:solidFill>
                  <a:srgbClr val="000000"/>
                </a:solidFill>
                <a:latin typeface="Arial" pitchFamily="34" charset="0"/>
                <a:cs typeface="Arial" pitchFamily="34" charset="0"/>
              </a:rPr>
              <a:t>war, dass die SSI aber auch die KI ohne Dekompression nicht spannungsfrei in den Knochen eingebracht werden konnten.  </a:t>
            </a:r>
            <a:r>
              <a:rPr lang="de-DE" sz="1200" dirty="0" smtClean="0">
                <a:latin typeface="Arial" pitchFamily="34" charset="0"/>
                <a:cs typeface="Arial" pitchFamily="34" charset="0"/>
              </a:rPr>
              <a:t>Wünschenswert wäre deshalb eine Insertionsmethode, bei der diese Implantate ohne  jegliche  Dekompressionen inseriert werden können. </a:t>
            </a:r>
          </a:p>
          <a:p>
            <a:r>
              <a:rPr lang="de-DE" sz="1200" b="1" dirty="0" smtClean="0">
                <a:latin typeface="Arial" pitchFamily="34" charset="0"/>
                <a:cs typeface="Arial" pitchFamily="34" charset="0"/>
              </a:rPr>
              <a:t>Es liegt deshalb der Gedanke vor, dass eventuell die Spanne zwischen dem letzten Erweiterungsbohrer und dem Durchmesser des Implantats zu groß ist, </a:t>
            </a:r>
            <a:r>
              <a:rPr lang="de-DE" sz="1200" dirty="0" smtClean="0">
                <a:latin typeface="Arial" pitchFamily="34" charset="0"/>
                <a:cs typeface="Arial" pitchFamily="34" charset="0"/>
              </a:rPr>
              <a:t>um eine Insertion bzw. Explantation mit vertretbaren Drehmomenten zu ermöglichen.</a:t>
            </a:r>
          </a:p>
          <a:p>
            <a:r>
              <a:rPr lang="de-DE" sz="1200" b="1" dirty="0" smtClean="0">
                <a:latin typeface="Arial" pitchFamily="34" charset="0"/>
                <a:cs typeface="Arial" pitchFamily="34" charset="0"/>
              </a:rPr>
              <a:t>Denkbar wäre deshalb</a:t>
            </a:r>
            <a:r>
              <a:rPr lang="de-DE" sz="1200" dirty="0" smtClean="0">
                <a:latin typeface="Arial" pitchFamily="34" charset="0"/>
                <a:cs typeface="Arial" pitchFamily="34" charset="0"/>
              </a:rPr>
              <a:t>, </a:t>
            </a:r>
            <a:r>
              <a:rPr lang="de-DE" sz="1200" b="1" dirty="0" smtClean="0">
                <a:latin typeface="Arial" pitchFamily="34" charset="0"/>
                <a:cs typeface="Arial" pitchFamily="34" charset="0"/>
              </a:rPr>
              <a:t>die letzte Erweiterungsbohrung in Abhängigkeit von der Dichte des Knochenmaterials durchzuführen.</a:t>
            </a:r>
          </a:p>
          <a:p>
            <a:endParaRPr lang="de-DE" sz="1200" dirty="0" smtClean="0">
              <a:latin typeface="Arial" pitchFamily="34" charset="0"/>
              <a:cs typeface="Arial" pitchFamily="34" charset="0"/>
            </a:endParaRPr>
          </a:p>
          <a:p>
            <a:endParaRPr lang="de-DE" dirty="0" smtClean="0">
              <a:latin typeface="Arial" pitchFamily="34" charset="0"/>
              <a:cs typeface="Arial" pitchFamily="34" charset="0"/>
            </a:endParaRPr>
          </a:p>
          <a:p>
            <a:endParaRPr lang="de-DE" dirty="0" smtClean="0">
              <a:latin typeface="Arial" pitchFamily="34" charset="0"/>
              <a:cs typeface="Arial" pitchFamily="34" charset="0"/>
            </a:endParaRPr>
          </a:p>
        </p:txBody>
      </p:sp>
      <p:sp>
        <p:nvSpPr>
          <p:cNvPr id="47108" name="Foliennummernplatzhalter 3"/>
          <p:cNvSpPr>
            <a:spLocks noGrp="1"/>
          </p:cNvSpPr>
          <p:nvPr>
            <p:ph type="sldNum" sz="quarter" idx="5"/>
          </p:nvPr>
        </p:nvSpPr>
        <p:spPr bwMode="auto">
          <a:noFill/>
          <a:ln>
            <a:miter lim="800000"/>
            <a:headEnd/>
            <a:tailEnd/>
          </a:ln>
        </p:spPr>
        <p:txBody>
          <a:bodyPr/>
          <a:lstStyle/>
          <a:p>
            <a:fld id="{9A1B26CB-E100-40A9-80D4-1B42CB6B4202}" type="slidenum">
              <a:rPr lang="de-DE" smtClean="0"/>
              <a:pPr/>
              <a:t>21</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lstStyle/>
          <a:p>
            <a:pPr>
              <a:tabLst>
                <a:tab pos="269875" algn="l"/>
              </a:tabLst>
            </a:pPr>
            <a:r>
              <a:rPr lang="de-DE" sz="1200" b="1" dirty="0" smtClean="0">
                <a:latin typeface="Arial" pitchFamily="34" charset="0"/>
                <a:cs typeface="Arial" pitchFamily="34" charset="0"/>
              </a:rPr>
              <a:t>Hinsichtlich der höheren Ausdrehmomente der SSI,</a:t>
            </a:r>
            <a:r>
              <a:rPr lang="de-DE" sz="1200" b="1" baseline="0" dirty="0" smtClean="0">
                <a:latin typeface="Arial" pitchFamily="34" charset="0"/>
                <a:cs typeface="Arial" pitchFamily="34" charset="0"/>
              </a:rPr>
              <a:t> </a:t>
            </a:r>
            <a:r>
              <a:rPr lang="de-DE" sz="1200" dirty="0" smtClean="0">
                <a:latin typeface="Arial" pitchFamily="34" charset="0"/>
                <a:cs typeface="Arial" pitchFamily="34" charset="0"/>
              </a:rPr>
              <a:t>wurde  u.a. die Einflussgröße </a:t>
            </a:r>
            <a:r>
              <a:rPr lang="de-DE" sz="1200" b="1" dirty="0" smtClean="0">
                <a:latin typeface="Arial" pitchFamily="34" charset="0"/>
                <a:cs typeface="Arial" pitchFamily="34" charset="0"/>
              </a:rPr>
              <a:t>„Gewindevorschnitt</a:t>
            </a:r>
            <a:r>
              <a:rPr lang="de-DE" sz="1200" dirty="0" smtClean="0">
                <a:latin typeface="Arial" pitchFamily="34" charset="0"/>
                <a:cs typeface="Arial" pitchFamily="34" charset="0"/>
              </a:rPr>
              <a:t>“ genauer betrachtet und anhand der Schnittmuster untersucht.  </a:t>
            </a:r>
            <a:r>
              <a:rPr lang="de-DE" sz="1200" dirty="0" smtClean="0">
                <a:solidFill>
                  <a:srgbClr val="000000"/>
                </a:solidFill>
                <a:latin typeface="Arial" pitchFamily="34" charset="0"/>
                <a:cs typeface="Arial" pitchFamily="34" charset="0"/>
              </a:rPr>
              <a:t>Die</a:t>
            </a:r>
            <a:r>
              <a:rPr lang="de-DE" sz="1200" baseline="0" dirty="0" smtClean="0">
                <a:solidFill>
                  <a:srgbClr val="000000"/>
                </a:solidFill>
                <a:latin typeface="Arial" pitchFamily="34" charset="0"/>
                <a:cs typeface="Arial" pitchFamily="34" charset="0"/>
              </a:rPr>
              <a:t> unversehrten Bohrlöcher  sowie deren Trennschnitt  führten nach Explantation der inserierten Implantate  zu keinem aussagekräftigen Ergebnis.</a:t>
            </a:r>
            <a:endParaRPr lang="de-DE" sz="1200" dirty="0" smtClean="0">
              <a:latin typeface="Arial" pitchFamily="34" charset="0"/>
              <a:cs typeface="Arial" pitchFamily="34" charset="0"/>
            </a:endParaRPr>
          </a:p>
          <a:p>
            <a:pPr marL="444170" indent="-444170">
              <a:defRPr/>
            </a:pPr>
            <a:r>
              <a:rPr lang="de-DE" sz="1200" dirty="0" smtClean="0">
                <a:latin typeface="Arial" pitchFamily="34" charset="0"/>
                <a:cs typeface="Arial" pitchFamily="34" charset="0"/>
              </a:rPr>
              <a:t>Erst durch die Bewertung der Negativabformungen mit Impregum ergaben die Unterschiede zwischen den SSI und KI</a:t>
            </a:r>
            <a:r>
              <a:rPr lang="de-DE" sz="1200" b="1" dirty="0" smtClean="0">
                <a:latin typeface="Arial" pitchFamily="34" charset="0"/>
                <a:cs typeface="Arial" pitchFamily="34" charset="0"/>
              </a:rPr>
              <a:t>. </a:t>
            </a:r>
          </a:p>
          <a:p>
            <a:pPr marL="444170" indent="-444170">
              <a:defRPr/>
            </a:pPr>
            <a:r>
              <a:rPr lang="de-DE" sz="1200" b="1" dirty="0" smtClean="0">
                <a:latin typeface="Arial" pitchFamily="34" charset="0"/>
                <a:cs typeface="Arial" pitchFamily="34" charset="0"/>
              </a:rPr>
              <a:t>Bei einer 20-fachen Vergrößerung ist im apikalen Drittel </a:t>
            </a:r>
            <a:r>
              <a:rPr lang="de-DE" sz="1200" dirty="0" smtClean="0">
                <a:latin typeface="Arial" pitchFamily="34" charset="0"/>
                <a:cs typeface="Arial" pitchFamily="34" charset="0"/>
              </a:rPr>
              <a:t> zu erkennen, dass sich die klassischen Implantate nicht exakt in die</a:t>
            </a:r>
          </a:p>
          <a:p>
            <a:pPr marL="444170" indent="-444170">
              <a:defRPr/>
            </a:pPr>
            <a:r>
              <a:rPr lang="de-DE" sz="1200" dirty="0" smtClean="0">
                <a:latin typeface="Arial" pitchFamily="34" charset="0"/>
                <a:cs typeface="Arial" pitchFamily="34" charset="0"/>
              </a:rPr>
              <a:t>vorgeschnittenen Gewinde inserieren ließen.  Vielmehr kam es zu einem ausgeschlagenen Knochenrelief, was letztendlich die</a:t>
            </a:r>
          </a:p>
          <a:p>
            <a:pPr marL="444170" indent="-444170">
              <a:defRPr/>
            </a:pPr>
            <a:r>
              <a:rPr lang="de-DE" sz="1200" dirty="0" smtClean="0">
                <a:latin typeface="Arial" pitchFamily="34" charset="0"/>
                <a:cs typeface="Arial" pitchFamily="34" charset="0"/>
              </a:rPr>
              <a:t>niedrigeren Ausdrehmomente</a:t>
            </a:r>
            <a:r>
              <a:rPr lang="de-DE" sz="1200" baseline="0" dirty="0" smtClean="0">
                <a:latin typeface="Arial" pitchFamily="34" charset="0"/>
                <a:cs typeface="Arial" pitchFamily="34" charset="0"/>
              </a:rPr>
              <a:t> </a:t>
            </a:r>
            <a:r>
              <a:rPr lang="de-DE" sz="1200" dirty="0" smtClean="0">
                <a:latin typeface="Arial" pitchFamily="34" charset="0"/>
                <a:cs typeface="Arial" pitchFamily="34" charset="0"/>
              </a:rPr>
              <a:t>verursachen könnte.</a:t>
            </a:r>
          </a:p>
          <a:p>
            <a:pPr>
              <a:defRPr/>
            </a:pPr>
            <a:endParaRPr lang="de-DE" dirty="0"/>
          </a:p>
        </p:txBody>
      </p:sp>
      <p:sp>
        <p:nvSpPr>
          <p:cNvPr id="46084" name="Foliennummernplatzhalter 3"/>
          <p:cNvSpPr>
            <a:spLocks noGrp="1"/>
          </p:cNvSpPr>
          <p:nvPr>
            <p:ph type="sldNum" sz="quarter" idx="5"/>
          </p:nvPr>
        </p:nvSpPr>
        <p:spPr bwMode="auto">
          <a:noFill/>
          <a:ln>
            <a:miter lim="800000"/>
            <a:headEnd/>
            <a:tailEnd/>
          </a:ln>
        </p:spPr>
        <p:txBody>
          <a:bodyPr/>
          <a:lstStyle/>
          <a:p>
            <a:fld id="{C8C6BE73-89B0-46F8-AC07-C3D1316BDA20}" type="slidenum">
              <a:rPr lang="de-DE" smtClean="0"/>
              <a:pPr/>
              <a:t>23</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p:spPr>
      </p:sp>
      <p:sp>
        <p:nvSpPr>
          <p:cNvPr id="54275"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z="1200" dirty="0" smtClean="0">
                <a:solidFill>
                  <a:srgbClr val="000000"/>
                </a:solidFill>
                <a:latin typeface="Arial" pitchFamily="34" charset="0"/>
                <a:cs typeface="Arial" pitchFamily="34" charset="0"/>
              </a:rPr>
              <a:t>Es ist anzunehmen, dass die höheren Ausdrehmomente der SSI durch das </a:t>
            </a:r>
            <a:r>
              <a:rPr lang="de-DE" sz="1200" b="1" dirty="0" smtClean="0">
                <a:solidFill>
                  <a:srgbClr val="000000"/>
                </a:solidFill>
                <a:latin typeface="Arial" pitchFamily="34" charset="0"/>
                <a:cs typeface="Arial" pitchFamily="34" charset="0"/>
              </a:rPr>
              <a:t>Gewindedesign </a:t>
            </a:r>
            <a:r>
              <a:rPr lang="de-DE" sz="1200" dirty="0" smtClean="0">
                <a:solidFill>
                  <a:srgbClr val="000000"/>
                </a:solidFill>
                <a:latin typeface="Arial" pitchFamily="34" charset="0"/>
                <a:cs typeface="Arial" pitchFamily="34" charset="0"/>
              </a:rPr>
              <a:t>maßgeblich beeinflusst werden. Dabei spielt die Feinkonstruktion der Gewinderillen eine wichtige Rolle.</a:t>
            </a:r>
          </a:p>
          <a:p>
            <a:r>
              <a:rPr lang="de-DE" sz="1200" b="1" dirty="0" smtClean="0">
                <a:solidFill>
                  <a:srgbClr val="000000"/>
                </a:solidFill>
                <a:latin typeface="Arial" pitchFamily="34" charset="0"/>
                <a:cs typeface="Arial" pitchFamily="34" charset="0"/>
              </a:rPr>
              <a:t>Während das SSI mit den stufenartigen Gewinderillen eine Schneidfunktion aufweisen</a:t>
            </a:r>
            <a:r>
              <a:rPr lang="de-DE" sz="1200" dirty="0" smtClean="0">
                <a:solidFill>
                  <a:srgbClr val="000000"/>
                </a:solidFill>
                <a:latin typeface="Arial" pitchFamily="34" charset="0"/>
                <a:cs typeface="Arial" pitchFamily="34" charset="0"/>
              </a:rPr>
              <a:t>, handelt es sich beim klassischen Implantat mit den glatten Gewinderillen eher um eine Gleitfunktion bei der Insertion.  Die Schneidfunktion bei den SSI könnte vermutlich zu einer sehr hohen Kompression der Knochensubstanz führen, was wiederum kritisch zu beurteilen ist. </a:t>
            </a:r>
          </a:p>
          <a:p>
            <a:endParaRPr lang="de-DE" sz="1200" b="1" dirty="0" smtClean="0">
              <a:solidFill>
                <a:srgbClr val="000000"/>
              </a:solidFill>
              <a:latin typeface="Arial" pitchFamily="34" charset="0"/>
              <a:cs typeface="Arial" pitchFamily="34" charset="0"/>
            </a:endParaRPr>
          </a:p>
          <a:p>
            <a:r>
              <a:rPr lang="de-DE" sz="1200" b="1" dirty="0" smtClean="0">
                <a:solidFill>
                  <a:srgbClr val="000000"/>
                </a:solidFill>
                <a:latin typeface="Arial" pitchFamily="34" charset="0"/>
                <a:cs typeface="Arial" pitchFamily="34" charset="0"/>
              </a:rPr>
              <a:t>Höhere Ausdrehmomente könnten aber auch durch die Insertionstechnik bedingt sein</a:t>
            </a:r>
            <a:r>
              <a:rPr lang="de-DE" sz="1200" dirty="0" smtClean="0">
                <a:solidFill>
                  <a:srgbClr val="000000"/>
                </a:solidFill>
                <a:latin typeface="Arial" pitchFamily="34" charset="0"/>
                <a:cs typeface="Arial" pitchFamily="34" charset="0"/>
              </a:rPr>
              <a:t>. So verbleibt bei den SSI freigelegtes Knochenmaterial in der </a:t>
            </a:r>
            <a:r>
              <a:rPr lang="de-DE" sz="1200" dirty="0" err="1" smtClean="0">
                <a:solidFill>
                  <a:srgbClr val="000000"/>
                </a:solidFill>
                <a:latin typeface="Arial" pitchFamily="34" charset="0"/>
                <a:cs typeface="Arial" pitchFamily="34" charset="0"/>
              </a:rPr>
              <a:t>Implantatmulde</a:t>
            </a:r>
            <a:r>
              <a:rPr lang="de-DE" sz="1200" dirty="0" smtClean="0">
                <a:solidFill>
                  <a:srgbClr val="000000"/>
                </a:solidFill>
                <a:latin typeface="Arial" pitchFamily="34" charset="0"/>
                <a:cs typeface="Arial" pitchFamily="34" charset="0"/>
              </a:rPr>
              <a:t> bzw. Knochenspanreservoir. Dadurch wird eine zusätzlicher Druck im Sinne von Festigkeit auf die Implantat-Knochenbindung ausgeübt.</a:t>
            </a:r>
          </a:p>
          <a:p>
            <a:r>
              <a:rPr lang="de-DE" sz="1200" dirty="0" smtClean="0">
                <a:solidFill>
                  <a:srgbClr val="000000"/>
                </a:solidFill>
                <a:latin typeface="Arial" pitchFamily="34" charset="0"/>
                <a:cs typeface="Arial" pitchFamily="34" charset="0"/>
              </a:rPr>
              <a:t>Bei den klassischen Implantaten hingegen  wird beim Herausdrehen des Gewindeschneiders zusätzlich Knochenmaterial extrahiert, was mit eine Ursache für die niedrigeren Ausdrehmomente sein könnte.</a:t>
            </a:r>
          </a:p>
          <a:p>
            <a:endParaRPr lang="de-DE" sz="1200" b="1" dirty="0" smtClean="0">
              <a:solidFill>
                <a:srgbClr val="000000"/>
              </a:solidFill>
              <a:latin typeface="Arial" pitchFamily="34" charset="0"/>
              <a:cs typeface="Arial" pitchFamily="34" charset="0"/>
            </a:endParaRPr>
          </a:p>
          <a:p>
            <a:r>
              <a:rPr lang="de-DE" sz="1200" b="1" dirty="0" smtClean="0">
                <a:solidFill>
                  <a:srgbClr val="000000"/>
                </a:solidFill>
                <a:latin typeface="Arial" pitchFamily="34" charset="0"/>
                <a:cs typeface="Arial" pitchFamily="34" charset="0"/>
              </a:rPr>
              <a:t>Um  Knochennekrosen bis hin zum </a:t>
            </a:r>
            <a:r>
              <a:rPr lang="de-DE" sz="1200" b="1" dirty="0" err="1" smtClean="0">
                <a:solidFill>
                  <a:srgbClr val="000000"/>
                </a:solidFill>
                <a:latin typeface="Arial" pitchFamily="34" charset="0"/>
                <a:cs typeface="Arial" pitchFamily="34" charset="0"/>
              </a:rPr>
              <a:t>Implantatverlust</a:t>
            </a:r>
            <a:r>
              <a:rPr lang="de-DE" sz="1200" b="1" dirty="0" smtClean="0">
                <a:solidFill>
                  <a:srgbClr val="000000"/>
                </a:solidFill>
                <a:latin typeface="Arial" pitchFamily="34" charset="0"/>
                <a:cs typeface="Arial" pitchFamily="34" charset="0"/>
              </a:rPr>
              <a:t> zu vermeiden </a:t>
            </a:r>
            <a:r>
              <a:rPr lang="de-DE" sz="1200" dirty="0" smtClean="0">
                <a:solidFill>
                  <a:srgbClr val="000000"/>
                </a:solidFill>
                <a:latin typeface="Arial" pitchFamily="34" charset="0"/>
                <a:cs typeface="Arial" pitchFamily="34" charset="0"/>
              </a:rPr>
              <a:t>ist also eine knochenschonende </a:t>
            </a:r>
            <a:r>
              <a:rPr lang="de-DE" sz="1200" dirty="0" err="1" smtClean="0">
                <a:solidFill>
                  <a:srgbClr val="000000"/>
                </a:solidFill>
                <a:latin typeface="Arial" pitchFamily="34" charset="0"/>
                <a:cs typeface="Arial" pitchFamily="34" charset="0"/>
              </a:rPr>
              <a:t>Implantatsetzung</a:t>
            </a:r>
            <a:r>
              <a:rPr lang="de-DE" sz="1200" dirty="0" smtClean="0">
                <a:solidFill>
                  <a:srgbClr val="000000"/>
                </a:solidFill>
                <a:latin typeface="Arial" pitchFamily="34" charset="0"/>
                <a:cs typeface="Arial" pitchFamily="34" charset="0"/>
              </a:rPr>
              <a:t> zwingende Voraussetzung.  So sollten die SSI eher im Knochen geringerer Dichte wie  z.B. im spongiösen Knochen des Oberkiefers  Anwendung finden.</a:t>
            </a:r>
            <a:endParaRPr lang="de-DE" sz="1200" b="1" dirty="0" smtClean="0">
              <a:latin typeface="Arial" pitchFamily="34" charset="0"/>
              <a:cs typeface="Arial" pitchFamily="34" charset="0"/>
            </a:endParaRPr>
          </a:p>
          <a:p>
            <a:endParaRPr lang="de-DE" sz="1200" dirty="0" smtClean="0">
              <a:latin typeface="Arial" pitchFamily="34" charset="0"/>
              <a:cs typeface="Arial" pitchFamily="34" charset="0"/>
            </a:endParaRPr>
          </a:p>
          <a:p>
            <a:endParaRPr lang="de-DE" sz="1200" dirty="0" smtClean="0">
              <a:latin typeface="Arial" pitchFamily="34" charset="0"/>
              <a:cs typeface="Arial" pitchFamily="34" charset="0"/>
            </a:endParaRPr>
          </a:p>
          <a:p>
            <a:endParaRPr lang="de-DE" sz="1100" dirty="0" smtClean="0"/>
          </a:p>
          <a:p>
            <a:endParaRPr lang="de-DE" dirty="0" smtClean="0"/>
          </a:p>
        </p:txBody>
      </p:sp>
      <p:sp>
        <p:nvSpPr>
          <p:cNvPr id="54276" name="Foliennummernplatzhalter 3"/>
          <p:cNvSpPr>
            <a:spLocks noGrp="1"/>
          </p:cNvSpPr>
          <p:nvPr>
            <p:ph type="sldNum" sz="quarter" idx="5"/>
          </p:nvPr>
        </p:nvSpPr>
        <p:spPr bwMode="auto">
          <a:noFill/>
          <a:ln>
            <a:miter lim="800000"/>
            <a:headEnd/>
            <a:tailEnd/>
          </a:ln>
        </p:spPr>
        <p:txBody>
          <a:bodyPr/>
          <a:lstStyle/>
          <a:p>
            <a:fld id="{90BCA853-B466-4E36-A119-B21437878FC3}" type="slidenum">
              <a:rPr lang="de-DE" smtClean="0"/>
              <a:pPr/>
              <a:t>25</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p:spPr>
      </p:sp>
      <p:sp>
        <p:nvSpPr>
          <p:cNvPr id="54275" name="Notizenplatzhalter 2"/>
          <p:cNvSpPr>
            <a:spLocks noGrp="1"/>
          </p:cNvSpPr>
          <p:nvPr>
            <p:ph type="body" idx="1"/>
          </p:nvPr>
        </p:nvSpPr>
        <p:spPr bwMode="auto">
          <a:noFill/>
        </p:spPr>
        <p:txBody>
          <a:bodyPr wrap="square" numCol="1" anchor="t" anchorCtr="0" compatLnSpc="1">
            <a:prstTxWarp prst="textNoShape">
              <a:avLst/>
            </a:prstTxWarp>
          </a:bodyPr>
          <a:lstStyle/>
          <a:p>
            <a:pPr>
              <a:defRPr/>
            </a:pPr>
            <a:r>
              <a:rPr lang="de-DE" sz="1200" dirty="0" smtClean="0">
                <a:solidFill>
                  <a:srgbClr val="000000"/>
                </a:solidFill>
                <a:latin typeface="Arial" pitchFamily="34" charset="0"/>
                <a:cs typeface="Arial" pitchFamily="34" charset="0"/>
              </a:rPr>
              <a:t>Obwohl in den Versuchsreihen nachgewiesen werden konnte, dass signifikante Unterschiede der Ausdrehmomente zwischen SSI und KI vorliegen</a:t>
            </a:r>
            <a:r>
              <a:rPr lang="de-DE" sz="1200" b="1" dirty="0" smtClean="0">
                <a:solidFill>
                  <a:srgbClr val="000000"/>
                </a:solidFill>
                <a:latin typeface="Arial" pitchFamily="34" charset="0"/>
                <a:cs typeface="Arial" pitchFamily="34" charset="0"/>
              </a:rPr>
              <a:t>, unterscheiden sich diese der Höhe nach jedoch von Hersteller zu Hersteller. </a:t>
            </a:r>
          </a:p>
          <a:p>
            <a:pPr>
              <a:defRPr/>
            </a:pPr>
            <a:r>
              <a:rPr lang="de-DE" sz="1200" dirty="0" smtClean="0">
                <a:solidFill>
                  <a:srgbClr val="000000"/>
                </a:solidFill>
                <a:latin typeface="Arial" pitchFamily="34" charset="0"/>
                <a:cs typeface="Arial" pitchFamily="34" charset="0"/>
              </a:rPr>
              <a:t>In den Ausdrehmomenten der Implantate mit Gewindevorschnitt sind beide Hersteller etwa gleichwertig.  Erhebliche Unterschiede bestehen jedoch bei den Ausdrehmomenten der SSI.</a:t>
            </a:r>
          </a:p>
          <a:p>
            <a:pPr>
              <a:defRPr/>
            </a:pPr>
            <a:r>
              <a:rPr lang="de-DE" sz="1200" b="1" dirty="0" smtClean="0">
                <a:solidFill>
                  <a:srgbClr val="000000"/>
                </a:solidFill>
                <a:latin typeface="Arial" pitchFamily="34" charset="0"/>
                <a:cs typeface="Arial" pitchFamily="34" charset="0"/>
              </a:rPr>
              <a:t>Einerseits lagen eher Kriterien wie das Mikrodesign vor, die für geringere Ausdrehmomente der Schütz-Implantate sprechen, andererseits ist das Makro-Design der SSI recht unterschiedlich:</a:t>
            </a:r>
            <a:r>
              <a:rPr lang="de-DE" sz="1200" dirty="0" smtClean="0">
                <a:solidFill>
                  <a:srgbClr val="000000"/>
                </a:solidFill>
                <a:latin typeface="Arial" pitchFamily="34" charset="0"/>
                <a:cs typeface="Arial" pitchFamily="34" charset="0"/>
              </a:rPr>
              <a:t>                        </a:t>
            </a:r>
          </a:p>
          <a:p>
            <a:pPr>
              <a:defRPr/>
            </a:pPr>
            <a:r>
              <a:rPr lang="de-DE" sz="1200" b="1" dirty="0" smtClean="0">
                <a:solidFill>
                  <a:srgbClr val="000000"/>
                </a:solidFill>
                <a:latin typeface="Arial" pitchFamily="34" charset="0"/>
                <a:cs typeface="Arial" pitchFamily="34" charset="0"/>
              </a:rPr>
              <a:t>Inwiefern die Längen</a:t>
            </a:r>
            <a:r>
              <a:rPr lang="de-DE" sz="1200" b="1" dirty="0" smtClean="0">
                <a:latin typeface="Arial" pitchFamily="34" charset="0"/>
                <a:cs typeface="Arial" pitchFamily="34" charset="0"/>
              </a:rPr>
              <a:t> der Schneiden und damit die Länge des Kompressionsgewindes ausschlaggebend ist,</a:t>
            </a:r>
            <a:r>
              <a:rPr lang="de-DE" sz="1200" dirty="0" smtClean="0">
                <a:latin typeface="Arial" pitchFamily="34" charset="0"/>
                <a:cs typeface="Arial" pitchFamily="34" charset="0"/>
              </a:rPr>
              <a:t> müsste durch entsprechende Versuchsreihen untersucht werden. </a:t>
            </a:r>
          </a:p>
          <a:p>
            <a:endParaRPr lang="de-DE" dirty="0" smtClean="0"/>
          </a:p>
        </p:txBody>
      </p:sp>
      <p:sp>
        <p:nvSpPr>
          <p:cNvPr id="54276" name="Foliennummernplatzhalter 3"/>
          <p:cNvSpPr>
            <a:spLocks noGrp="1"/>
          </p:cNvSpPr>
          <p:nvPr>
            <p:ph type="sldNum" sz="quarter" idx="5"/>
          </p:nvPr>
        </p:nvSpPr>
        <p:spPr bwMode="auto">
          <a:noFill/>
          <a:ln>
            <a:miter lim="800000"/>
            <a:headEnd/>
            <a:tailEnd/>
          </a:ln>
        </p:spPr>
        <p:txBody>
          <a:bodyPr/>
          <a:lstStyle/>
          <a:p>
            <a:fld id="{90BCA853-B466-4E36-A119-B21437878FC3}" type="slidenum">
              <a:rPr lang="de-DE" smtClean="0"/>
              <a:pPr/>
              <a:t>27</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p:spPr>
      </p:sp>
      <p:sp>
        <p:nvSpPr>
          <p:cNvPr id="53251"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z="1200" b="1" dirty="0" smtClean="0">
                <a:latin typeface="Arial" pitchFamily="34" charset="0"/>
                <a:cs typeface="Arial" pitchFamily="34" charset="0"/>
              </a:rPr>
              <a:t>Schlussfolgernd </a:t>
            </a:r>
            <a:r>
              <a:rPr lang="de-DE" sz="1200" dirty="0" smtClean="0">
                <a:latin typeface="Arial" pitchFamily="34" charset="0"/>
                <a:cs typeface="Arial" pitchFamily="34" charset="0"/>
              </a:rPr>
              <a:t>konnte</a:t>
            </a:r>
            <a:r>
              <a:rPr lang="de-DE" sz="1200" baseline="0" dirty="0" smtClean="0">
                <a:latin typeface="Arial" pitchFamily="34" charset="0"/>
                <a:cs typeface="Arial" pitchFamily="34" charset="0"/>
              </a:rPr>
              <a:t> </a:t>
            </a:r>
            <a:r>
              <a:rPr lang="de-DE" sz="1200" dirty="0" smtClean="0">
                <a:latin typeface="Arial" pitchFamily="34" charset="0"/>
                <a:cs typeface="Arial" pitchFamily="34" charset="0"/>
              </a:rPr>
              <a:t>festgestellt werden: Das gewonnene Datenmaterial ist von Quantität und Qualität her ausreichend, um die Hypothese zu untersuchen und statistisch gesicherte Aussagen zu treffen. </a:t>
            </a:r>
            <a:br>
              <a:rPr lang="de-DE" sz="1200" dirty="0" smtClean="0">
                <a:latin typeface="Arial" pitchFamily="34" charset="0"/>
                <a:cs typeface="Arial" pitchFamily="34" charset="0"/>
              </a:rPr>
            </a:br>
            <a:r>
              <a:rPr lang="de-DE" sz="1200" dirty="0" smtClean="0">
                <a:latin typeface="Arial" pitchFamily="34" charset="0"/>
                <a:cs typeface="Arial" pitchFamily="34" charset="0"/>
              </a:rPr>
              <a:t>Die</a:t>
            </a:r>
            <a:r>
              <a:rPr lang="de-DE" sz="1200" baseline="0" dirty="0" smtClean="0">
                <a:latin typeface="Arial" pitchFamily="34" charset="0"/>
                <a:cs typeface="Arial" pitchFamily="34" charset="0"/>
              </a:rPr>
              <a:t> </a:t>
            </a:r>
            <a:r>
              <a:rPr lang="de-DE" sz="1200" dirty="0" smtClean="0">
                <a:latin typeface="Arial" pitchFamily="34" charset="0"/>
                <a:cs typeface="Arial" pitchFamily="34" charset="0"/>
              </a:rPr>
              <a:t>Hypothese „das selbstschneidende Implantat hat eine höhere Primärstabilität als das Implantat mit Gewindevorschnitt</a:t>
            </a:r>
            <a:r>
              <a:rPr lang="de-DE" sz="1200" b="0" dirty="0" smtClean="0">
                <a:latin typeface="Arial" pitchFamily="34" charset="0"/>
                <a:cs typeface="Arial" pitchFamily="34" charset="0"/>
              </a:rPr>
              <a:t>“</a:t>
            </a:r>
            <a:r>
              <a:rPr lang="de-DE" sz="1200" b="1" dirty="0" smtClean="0">
                <a:latin typeface="Arial" pitchFamily="34" charset="0"/>
                <a:cs typeface="Arial" pitchFamily="34" charset="0"/>
              </a:rPr>
              <a:t> kann mit einer Sicherheit von größer als 99,5 % angenommen werden</a:t>
            </a:r>
            <a:r>
              <a:rPr lang="de-DE" sz="1200" dirty="0" smtClean="0">
                <a:latin typeface="Arial" pitchFamily="34" charset="0"/>
                <a:cs typeface="Arial" pitchFamily="34" charset="0"/>
              </a:rPr>
              <a:t>.  (weil die Nullhypothese mit einer Wahrscheinlichkeit von p&lt;0,005 abgelehnt werden kann.) </a:t>
            </a:r>
          </a:p>
          <a:p>
            <a:r>
              <a:rPr lang="de-DE" sz="1200" b="1" dirty="0" smtClean="0">
                <a:latin typeface="Arial" pitchFamily="34" charset="0"/>
                <a:cs typeface="Arial" pitchFamily="34" charset="0"/>
              </a:rPr>
              <a:t>Wenn man davon ausgeht</a:t>
            </a:r>
            <a:r>
              <a:rPr lang="de-DE" sz="1200" dirty="0" smtClean="0">
                <a:latin typeface="Arial" pitchFamily="34" charset="0"/>
                <a:cs typeface="Arial" pitchFamily="34" charset="0"/>
              </a:rPr>
              <a:t>, dass ein höheres Ausdrehmoment des Implantats auf eine festere Implantat-Knochenbindung und damit höhere Primärstabilität schließen lässt, so wäre dies ein wichtiger klinischer Aspekt </a:t>
            </a:r>
            <a:r>
              <a:rPr lang="de-DE" sz="1200" b="1" dirty="0" smtClean="0">
                <a:latin typeface="Arial" pitchFamily="34" charset="0"/>
                <a:cs typeface="Arial" pitchFamily="34" charset="0"/>
              </a:rPr>
              <a:t>hinsichtlich einer schnelleren prothetischen Versorgung, sprich Sofortimplantation der SSI. </a:t>
            </a:r>
            <a:r>
              <a:rPr lang="de-DE" sz="1200" dirty="0" smtClean="0">
                <a:latin typeface="Arial" pitchFamily="34" charset="0"/>
                <a:cs typeface="Arial" pitchFamily="34" charset="0"/>
              </a:rPr>
              <a:t>Die damit einhergehende Patientenzufriedenheit wäre dann sicher eine Rechtfertigung des finanziell höheren Aufwandes für das SSI, zumindest aber eine alternative Entscheidungsgrundlage zwischen den verschiedenen </a:t>
            </a:r>
            <a:r>
              <a:rPr lang="de-DE" sz="1200" dirty="0" err="1" smtClean="0">
                <a:latin typeface="Arial" pitchFamily="34" charset="0"/>
                <a:cs typeface="Arial" pitchFamily="34" charset="0"/>
              </a:rPr>
              <a:t>Implantatsystemen</a:t>
            </a:r>
            <a:r>
              <a:rPr lang="de-DE" sz="1200" dirty="0" smtClean="0">
                <a:latin typeface="Arial" pitchFamily="34" charset="0"/>
                <a:cs typeface="Arial" pitchFamily="34" charset="0"/>
              </a:rPr>
              <a:t>.</a:t>
            </a:r>
          </a:p>
          <a:p>
            <a:endParaRPr lang="de-DE" dirty="0" smtClean="0"/>
          </a:p>
          <a:p>
            <a:endParaRPr lang="de-DE" dirty="0" smtClean="0"/>
          </a:p>
        </p:txBody>
      </p:sp>
      <p:sp>
        <p:nvSpPr>
          <p:cNvPr id="53252" name="Foliennummernplatzhalter 3"/>
          <p:cNvSpPr>
            <a:spLocks noGrp="1"/>
          </p:cNvSpPr>
          <p:nvPr>
            <p:ph type="sldNum" sz="quarter" idx="5"/>
          </p:nvPr>
        </p:nvSpPr>
        <p:spPr bwMode="auto">
          <a:noFill/>
          <a:ln>
            <a:miter lim="800000"/>
            <a:headEnd/>
            <a:tailEnd/>
          </a:ln>
        </p:spPr>
        <p:txBody>
          <a:bodyPr/>
          <a:lstStyle/>
          <a:p>
            <a:fld id="{D4AD2346-9882-4EAB-A6C6-6A9624755473}" type="slidenum">
              <a:rPr lang="de-DE" smtClean="0"/>
              <a:pPr/>
              <a:t>29</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p:spPr>
      </p:sp>
      <p:sp>
        <p:nvSpPr>
          <p:cNvPr id="54275"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z="1200" b="1" dirty="0" smtClean="0">
                <a:latin typeface="Arial" pitchFamily="34" charset="0"/>
                <a:cs typeface="Arial" pitchFamily="34" charset="0"/>
              </a:rPr>
              <a:t>Motiviert wurde ich </a:t>
            </a:r>
            <a:r>
              <a:rPr lang="de-DE" sz="1200" dirty="0" smtClean="0">
                <a:latin typeface="Arial" pitchFamily="34" charset="0"/>
                <a:cs typeface="Arial" pitchFamily="34" charset="0"/>
              </a:rPr>
              <a:t>für dieses Thema aufgrund  meiner  eigenen Patientenfälle,  die ich mit Implantaten unterschiedlicher Systeme und Hersteller versorge.  </a:t>
            </a:r>
            <a:r>
              <a:rPr lang="de-DE" sz="1200" b="1" dirty="0" smtClean="0">
                <a:latin typeface="Arial" pitchFamily="34" charset="0"/>
                <a:cs typeface="Arial" pitchFamily="34" charset="0"/>
              </a:rPr>
              <a:t>Vor allem stelle ich Unterschiede im  Behandlungsergebnis zwischen dem selbstschneidenden Implantat und dem Implantat mit Gewindevorschnitt fest.</a:t>
            </a:r>
            <a:endParaRPr lang="de-DE" sz="1200" b="0" dirty="0" smtClean="0">
              <a:latin typeface="Arial" pitchFamily="34" charset="0"/>
              <a:cs typeface="Arial" pitchFamily="34" charset="0"/>
            </a:endParaRPr>
          </a:p>
          <a:p>
            <a:r>
              <a:rPr lang="de-DE" sz="1200" dirty="0" smtClean="0">
                <a:latin typeface="Arial" pitchFamily="34" charset="0"/>
                <a:cs typeface="Arial" pitchFamily="34" charset="0"/>
              </a:rPr>
              <a:t>Beim Vergleich beider </a:t>
            </a:r>
            <a:r>
              <a:rPr lang="de-DE" sz="1200" dirty="0" err="1" smtClean="0">
                <a:latin typeface="Arial" pitchFamily="34" charset="0"/>
                <a:cs typeface="Arial" pitchFamily="34" charset="0"/>
              </a:rPr>
              <a:t>Implantattypen</a:t>
            </a:r>
            <a:r>
              <a:rPr lang="de-DE" sz="1200" dirty="0" smtClean="0">
                <a:latin typeface="Arial" pitchFamily="34" charset="0"/>
                <a:cs typeface="Arial" pitchFamily="34" charset="0"/>
              </a:rPr>
              <a:t> habe  ich subjektiv die Empfindung, </a:t>
            </a:r>
            <a:r>
              <a:rPr lang="de-DE" sz="1200" b="1" dirty="0" smtClean="0">
                <a:latin typeface="Arial" pitchFamily="34" charset="0"/>
                <a:cs typeface="Arial" pitchFamily="34" charset="0"/>
              </a:rPr>
              <a:t>dass bei  den SSI eine höhere Primärstabilität vorliegt</a:t>
            </a:r>
            <a:r>
              <a:rPr lang="de-DE" sz="1200" dirty="0" smtClean="0">
                <a:latin typeface="Arial" pitchFamily="34" charset="0"/>
                <a:cs typeface="Arial" pitchFamily="34" charset="0"/>
              </a:rPr>
              <a:t>, unabhängig davon in welchen </a:t>
            </a:r>
            <a:r>
              <a:rPr lang="de-DE" sz="1200" dirty="0" smtClean="0">
                <a:solidFill>
                  <a:srgbClr val="FF0000"/>
                </a:solidFill>
                <a:latin typeface="Arial" pitchFamily="34" charset="0"/>
                <a:cs typeface="Arial" pitchFamily="34" charset="0"/>
              </a:rPr>
              <a:t>Knochendichten</a:t>
            </a:r>
            <a:r>
              <a:rPr lang="de-DE" sz="1200" dirty="0" smtClean="0">
                <a:latin typeface="Arial" pitchFamily="34" charset="0"/>
                <a:cs typeface="Arial" pitchFamily="34" charset="0"/>
              </a:rPr>
              <a:t> ich implantiere bzw. welche </a:t>
            </a:r>
            <a:r>
              <a:rPr lang="de-DE" sz="1200" dirty="0" err="1" smtClean="0">
                <a:latin typeface="Arial" pitchFamily="34" charset="0"/>
                <a:cs typeface="Arial" pitchFamily="34" charset="0"/>
              </a:rPr>
              <a:t>Implantatdurchmesser</a:t>
            </a:r>
            <a:r>
              <a:rPr lang="de-DE" sz="1200" dirty="0" smtClean="0">
                <a:latin typeface="Arial" pitchFamily="34" charset="0"/>
                <a:cs typeface="Arial" pitchFamily="34" charset="0"/>
              </a:rPr>
              <a:t> bzw. –längen ich verwendete.</a:t>
            </a:r>
          </a:p>
        </p:txBody>
      </p:sp>
      <p:sp>
        <p:nvSpPr>
          <p:cNvPr id="54276" name="Foliennummernplatzhalter 3"/>
          <p:cNvSpPr>
            <a:spLocks noGrp="1"/>
          </p:cNvSpPr>
          <p:nvPr>
            <p:ph type="sldNum" sz="quarter" idx="5"/>
          </p:nvPr>
        </p:nvSpPr>
        <p:spPr bwMode="auto">
          <a:noFill/>
          <a:ln>
            <a:miter lim="800000"/>
            <a:headEnd/>
            <a:tailEnd/>
          </a:ln>
        </p:spPr>
        <p:txBody>
          <a:bodyPr/>
          <a:lstStyle/>
          <a:p>
            <a:fld id="{90BCA853-B466-4E36-A119-B21437878FC3}" type="slidenum">
              <a:rPr lang="de-DE" smtClean="0"/>
              <a:pPr/>
              <a:t>3</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bwMode="auto">
          <a:noFill/>
          <a:ln>
            <a:solidFill>
              <a:srgbClr val="000000"/>
            </a:solidFill>
            <a:miter lim="800000"/>
            <a:headEnd/>
            <a:tailEnd/>
          </a:ln>
        </p:spPr>
      </p:sp>
      <p:sp>
        <p:nvSpPr>
          <p:cNvPr id="35843"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z="1200" dirty="0" smtClean="0">
                <a:latin typeface="Arial" pitchFamily="34" charset="0"/>
                <a:cs typeface="Arial" pitchFamily="34" charset="0"/>
              </a:rPr>
              <a:t>Meine Hypothese lautete  deshalb: </a:t>
            </a:r>
            <a:r>
              <a:rPr lang="de-DE" sz="1200" b="1" dirty="0" smtClean="0">
                <a:latin typeface="Arial" pitchFamily="34" charset="0"/>
                <a:cs typeface="Arial" pitchFamily="34" charset="0"/>
              </a:rPr>
              <a:t>„Das selbstschneidende Implantat hat eine höhere Primärstabilität als das Implantat mit Gewindevorschnitt“.</a:t>
            </a:r>
          </a:p>
          <a:p>
            <a:r>
              <a:rPr lang="de-DE" sz="1200" dirty="0" smtClean="0">
                <a:latin typeface="Arial" pitchFamily="34" charset="0"/>
                <a:cs typeface="Arial" pitchFamily="34" charset="0"/>
              </a:rPr>
              <a:t>Diese Hypothese bezieht sich auf die Festigkeit des Implantates im Knochen unmittelbar</a:t>
            </a:r>
            <a:r>
              <a:rPr lang="de-DE" sz="1200" baseline="0" dirty="0" smtClean="0">
                <a:latin typeface="Arial" pitchFamily="34" charset="0"/>
                <a:cs typeface="Arial" pitchFamily="34" charset="0"/>
              </a:rPr>
              <a:t> nach der Insertion.</a:t>
            </a:r>
            <a:endParaRPr lang="de-DE" sz="1200" dirty="0" smtClean="0">
              <a:latin typeface="Arial" pitchFamily="34" charset="0"/>
              <a:cs typeface="Arial" pitchFamily="34" charset="0"/>
            </a:endParaRPr>
          </a:p>
          <a:p>
            <a:endParaRPr lang="de-DE" dirty="0" smtClean="0"/>
          </a:p>
        </p:txBody>
      </p:sp>
      <p:sp>
        <p:nvSpPr>
          <p:cNvPr id="35844" name="Foliennummernplatzhalter 3"/>
          <p:cNvSpPr>
            <a:spLocks noGrp="1"/>
          </p:cNvSpPr>
          <p:nvPr>
            <p:ph type="sldNum" sz="quarter" idx="5"/>
          </p:nvPr>
        </p:nvSpPr>
        <p:spPr bwMode="auto">
          <a:noFill/>
          <a:ln>
            <a:miter lim="800000"/>
            <a:headEnd/>
            <a:tailEnd/>
          </a:ln>
        </p:spPr>
        <p:txBody>
          <a:bodyPr/>
          <a:lstStyle/>
          <a:p>
            <a:fld id="{CE84E98D-BD17-49DE-B284-CAF9EB883E2F}" type="slidenum">
              <a:rPr lang="de-DE" smtClean="0"/>
              <a:pPr/>
              <a:t>5</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p:spPr>
      </p:sp>
      <p:sp>
        <p:nvSpPr>
          <p:cNvPr id="36867" name="Notizenplatzhalter 2"/>
          <p:cNvSpPr>
            <a:spLocks noGrp="1"/>
          </p:cNvSpPr>
          <p:nvPr>
            <p:ph type="body" idx="1"/>
          </p:nvPr>
        </p:nvSpPr>
        <p:spPr bwMode="auto">
          <a:noFill/>
        </p:spPr>
        <p:txBody>
          <a:bodyPr wrap="square" numCol="1" anchor="t" anchorCtr="0" compatLnSpc="1">
            <a:prstTxWarp prst="textNoShape">
              <a:avLst/>
            </a:prstTxWarp>
          </a:bodyPr>
          <a:lstStyle/>
          <a:p>
            <a:pPr>
              <a:tabLst>
                <a:tab pos="269875" algn="l"/>
              </a:tabLst>
            </a:pPr>
            <a:r>
              <a:rPr lang="de-DE" dirty="0" smtClean="0">
                <a:latin typeface="Arial" pitchFamily="34" charset="0"/>
                <a:cs typeface="Arial" pitchFamily="34" charset="0"/>
              </a:rPr>
              <a:t>Die vorliegende Studie wurde also mit dem Ziel</a:t>
            </a:r>
            <a:r>
              <a:rPr lang="de-DE" b="1" dirty="0" smtClean="0">
                <a:latin typeface="Arial" pitchFamily="34" charset="0"/>
                <a:cs typeface="Arial" pitchFamily="34" charset="0"/>
              </a:rPr>
              <a:t> </a:t>
            </a:r>
            <a:r>
              <a:rPr lang="de-DE" dirty="0" smtClean="0">
                <a:latin typeface="Arial" pitchFamily="34" charset="0"/>
                <a:cs typeface="Arial" pitchFamily="34" charset="0"/>
              </a:rPr>
              <a:t>durchgeführt, die</a:t>
            </a:r>
            <a:r>
              <a:rPr lang="de-DE" b="1" dirty="0" smtClean="0">
                <a:latin typeface="Arial" pitchFamily="34" charset="0"/>
                <a:cs typeface="Arial" pitchFamily="34" charset="0"/>
              </a:rPr>
              <a:t> Primärstabilität beider </a:t>
            </a:r>
            <a:r>
              <a:rPr lang="de-DE" b="1" dirty="0" err="1" smtClean="0">
                <a:latin typeface="Arial" pitchFamily="34" charset="0"/>
                <a:cs typeface="Arial" pitchFamily="34" charset="0"/>
              </a:rPr>
              <a:t>Implantattypen</a:t>
            </a:r>
            <a:r>
              <a:rPr lang="de-DE" b="1" dirty="0" smtClean="0">
                <a:latin typeface="Arial" pitchFamily="34" charset="0"/>
                <a:cs typeface="Arial" pitchFamily="34" charset="0"/>
              </a:rPr>
              <a:t> miteinander zu vergleichen. </a:t>
            </a:r>
            <a:r>
              <a:rPr lang="de-DE" dirty="0" smtClean="0">
                <a:latin typeface="Arial" pitchFamily="34" charset="0"/>
                <a:cs typeface="Arial" pitchFamily="34" charset="0"/>
              </a:rPr>
              <a:t>Als</a:t>
            </a:r>
            <a:r>
              <a:rPr lang="de-DE" b="1" dirty="0" smtClean="0">
                <a:latin typeface="Arial" pitchFamily="34" charset="0"/>
                <a:cs typeface="Arial" pitchFamily="34" charset="0"/>
              </a:rPr>
              <a:t> </a:t>
            </a:r>
            <a:r>
              <a:rPr lang="de-DE" dirty="0" smtClean="0">
                <a:latin typeface="Arial" pitchFamily="34" charset="0"/>
                <a:cs typeface="Arial" pitchFamily="34" charset="0"/>
              </a:rPr>
              <a:t>Kriterium</a:t>
            </a:r>
            <a:r>
              <a:rPr lang="de-DE" b="1" dirty="0" smtClean="0">
                <a:latin typeface="Arial" pitchFamily="34" charset="0"/>
                <a:cs typeface="Arial" pitchFamily="34" charset="0"/>
              </a:rPr>
              <a:t> </a:t>
            </a:r>
            <a:r>
              <a:rPr lang="de-DE" dirty="0" smtClean="0">
                <a:latin typeface="Arial" pitchFamily="34" charset="0"/>
                <a:cs typeface="Arial" pitchFamily="34" charset="0"/>
              </a:rPr>
              <a:t>diente die Messung der Ausdrehmomente durch in-vitro-Versuche.</a:t>
            </a:r>
          </a:p>
          <a:p>
            <a:pPr>
              <a:tabLst>
                <a:tab pos="269875" algn="l"/>
              </a:tabLst>
            </a:pPr>
            <a:r>
              <a:rPr lang="de-DE" dirty="0" smtClean="0">
                <a:latin typeface="Arial" pitchFamily="34" charset="0"/>
                <a:cs typeface="Arial" pitchFamily="34" charset="0"/>
              </a:rPr>
              <a:t>Mit diesen Versuchsserien sollte</a:t>
            </a:r>
            <a:r>
              <a:rPr lang="de-DE" baseline="0" dirty="0" smtClean="0">
                <a:latin typeface="Arial" pitchFamily="34" charset="0"/>
                <a:cs typeface="Arial" pitchFamily="34" charset="0"/>
              </a:rPr>
              <a:t> </a:t>
            </a:r>
            <a:r>
              <a:rPr lang="de-DE" dirty="0" smtClean="0">
                <a:latin typeface="Arial" pitchFamily="34" charset="0"/>
                <a:cs typeface="Arial" pitchFamily="34" charset="0"/>
              </a:rPr>
              <a:t>nachgewiesen werden, dass  das zu untersuchende Verbundsystem „Implantat-Knochen“ </a:t>
            </a:r>
            <a:r>
              <a:rPr lang="de-DE" b="1" dirty="0" smtClean="0">
                <a:latin typeface="Arial" pitchFamily="34" charset="0"/>
                <a:cs typeface="Arial" pitchFamily="34" charset="0"/>
              </a:rPr>
              <a:t>prinzipiell höhere minimale Ausdrehmomente der SSI </a:t>
            </a:r>
            <a:r>
              <a:rPr lang="de-DE" dirty="0" smtClean="0">
                <a:latin typeface="Arial" pitchFamily="34" charset="0"/>
                <a:cs typeface="Arial" pitchFamily="34" charset="0"/>
              </a:rPr>
              <a:t>aufweist. Dafür war eine Versuchsreihe aufzubauen, die unter exakt vergleichbaren und wiederholbaren Bedingungen Ergebnisse für eine Analyse bietet.</a:t>
            </a:r>
          </a:p>
        </p:txBody>
      </p:sp>
      <p:sp>
        <p:nvSpPr>
          <p:cNvPr id="36868" name="Foliennummernplatzhalter 3"/>
          <p:cNvSpPr>
            <a:spLocks noGrp="1"/>
          </p:cNvSpPr>
          <p:nvPr>
            <p:ph type="sldNum" sz="quarter" idx="5"/>
          </p:nvPr>
        </p:nvSpPr>
        <p:spPr bwMode="auto">
          <a:noFill/>
          <a:ln>
            <a:miter lim="800000"/>
            <a:headEnd/>
            <a:tailEnd/>
          </a:ln>
        </p:spPr>
        <p:txBody>
          <a:bodyPr/>
          <a:lstStyle/>
          <a:p>
            <a:fld id="{0A9E04A8-C634-4C7E-8E68-A0298E85CD74}" type="slidenum">
              <a:rPr lang="de-DE" smtClean="0"/>
              <a:pPr/>
              <a:t>7</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b="1" dirty="0" smtClean="0">
                <a:latin typeface="Arial" pitchFamily="34" charset="0"/>
                <a:cs typeface="Arial" pitchFamily="34" charset="0"/>
              </a:rPr>
              <a:t>Dies betraf die Auswahl gleichen Knochenmaterials. </a:t>
            </a:r>
            <a:endParaRPr lang="de-DE" dirty="0" smtClean="0">
              <a:latin typeface="Arial" pitchFamily="34" charset="0"/>
              <a:cs typeface="Arial" pitchFamily="34" charset="0"/>
            </a:endParaRPr>
          </a:p>
          <a:p>
            <a:r>
              <a:rPr lang="de-DE" dirty="0" smtClean="0">
                <a:latin typeface="Arial" pitchFamily="34" charset="0"/>
                <a:cs typeface="Arial" pitchFamily="34" charset="0"/>
              </a:rPr>
              <a:t>Für die Versuchsserie kamen der Schädelknochen vom Schwein und die Rinderbrustrippe in die engere Wahl.</a:t>
            </a:r>
          </a:p>
          <a:p>
            <a:r>
              <a:rPr lang="de-DE" b="1" dirty="0" smtClean="0">
                <a:latin typeface="Arial" pitchFamily="34" charset="0"/>
                <a:cs typeface="Arial" pitchFamily="34" charset="0"/>
              </a:rPr>
              <a:t>Nach der Röntgenauswertung </a:t>
            </a:r>
            <a:r>
              <a:rPr lang="de-DE" dirty="0" smtClean="0">
                <a:latin typeface="Arial" pitchFamily="34" charset="0"/>
                <a:cs typeface="Arial" pitchFamily="34" charset="0"/>
              </a:rPr>
              <a:t>zeigte sich, dass die Rinder-Brustrippe  im Gegensatz zum Schädelknochen vom Schwein </a:t>
            </a:r>
            <a:r>
              <a:rPr lang="de-DE" b="0" i="0" dirty="0" smtClean="0">
                <a:latin typeface="Arial" pitchFamily="34" charset="0"/>
                <a:cs typeface="Arial" pitchFamily="34" charset="0"/>
              </a:rPr>
              <a:t>eine geringere Knochendichte</a:t>
            </a:r>
            <a:r>
              <a:rPr lang="de-DE" b="1" dirty="0" smtClean="0">
                <a:latin typeface="Arial" pitchFamily="34" charset="0"/>
                <a:cs typeface="Arial" pitchFamily="34" charset="0"/>
              </a:rPr>
              <a:t> </a:t>
            </a:r>
            <a:r>
              <a:rPr lang="de-DE" dirty="0" smtClean="0">
                <a:latin typeface="Arial" pitchFamily="34" charset="0"/>
                <a:cs typeface="Arial" pitchFamily="34" charset="0"/>
              </a:rPr>
              <a:t>aufweist, aber einen </a:t>
            </a:r>
            <a:r>
              <a:rPr lang="de-DE" b="1" dirty="0" smtClean="0">
                <a:latin typeface="Arial" pitchFamily="34" charset="0"/>
                <a:cs typeface="Arial" pitchFamily="34" charset="0"/>
              </a:rPr>
              <a:t>dem menschlichen Kieferknochen vergleichbareren Anteil von kortikalem und spongiösem Knochengewebe besitzt</a:t>
            </a:r>
            <a:r>
              <a:rPr lang="de-DE" dirty="0" smtClean="0">
                <a:latin typeface="Arial" pitchFamily="34" charset="0"/>
                <a:cs typeface="Arial" pitchFamily="34" charset="0"/>
              </a:rPr>
              <a:t>. </a:t>
            </a:r>
          </a:p>
          <a:p>
            <a:r>
              <a:rPr lang="de-DE" dirty="0" smtClean="0">
                <a:latin typeface="Arial" pitchFamily="34" charset="0"/>
                <a:cs typeface="Arial" pitchFamily="34" charset="0"/>
              </a:rPr>
              <a:t>Die Rinderbrustrippe kam deshalb auch ausschließlich für die Hauptversuche zum Einsatz.</a:t>
            </a:r>
            <a:endParaRPr lang="de-DE" b="1" dirty="0" smtClean="0">
              <a:solidFill>
                <a:srgbClr val="FF0000"/>
              </a:solidFill>
              <a:latin typeface="Arial" pitchFamily="34" charset="0"/>
              <a:cs typeface="Arial" pitchFamily="34" charset="0"/>
            </a:endParaRPr>
          </a:p>
          <a:p>
            <a:endParaRPr lang="de-DE" dirty="0" smtClean="0"/>
          </a:p>
        </p:txBody>
      </p:sp>
      <p:sp>
        <p:nvSpPr>
          <p:cNvPr id="38916" name="Foliennummernplatzhalter 3"/>
          <p:cNvSpPr>
            <a:spLocks noGrp="1"/>
          </p:cNvSpPr>
          <p:nvPr>
            <p:ph type="sldNum" sz="quarter" idx="5"/>
          </p:nvPr>
        </p:nvSpPr>
        <p:spPr bwMode="auto">
          <a:noFill/>
          <a:ln>
            <a:miter lim="800000"/>
            <a:headEnd/>
            <a:tailEnd/>
          </a:ln>
        </p:spPr>
        <p:txBody>
          <a:bodyPr/>
          <a:lstStyle/>
          <a:p>
            <a:fld id="{A4E99C0E-D7A9-4863-A9AC-3DE948CE8E6B}" type="slidenum">
              <a:rPr lang="de-DE" smtClean="0"/>
              <a:pPr/>
              <a:t>9</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p:spPr>
      </p:sp>
      <p:sp>
        <p:nvSpPr>
          <p:cNvPr id="40963"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latin typeface="Arial" pitchFamily="34" charset="0"/>
                <a:cs typeface="Arial" pitchFamily="34" charset="0"/>
              </a:rPr>
              <a:t>Darüberhinaus kamen für die Hauptversuche  die Implantate  </a:t>
            </a:r>
            <a:r>
              <a:rPr lang="de-DE" b="1" dirty="0" smtClean="0">
                <a:latin typeface="Arial" pitchFamily="34" charset="0"/>
                <a:cs typeface="Arial" pitchFamily="34" charset="0"/>
              </a:rPr>
              <a:t>der Fa. General Implants</a:t>
            </a:r>
            <a:r>
              <a:rPr lang="de-DE" dirty="0" smtClean="0">
                <a:latin typeface="Arial" pitchFamily="34" charset="0"/>
                <a:cs typeface="Arial" pitchFamily="34" charset="0"/>
              </a:rPr>
              <a:t> und </a:t>
            </a:r>
            <a:r>
              <a:rPr lang="de-DE" b="1" dirty="0" smtClean="0">
                <a:latin typeface="Arial" pitchFamily="34" charset="0"/>
                <a:cs typeface="Arial" pitchFamily="34" charset="0"/>
              </a:rPr>
              <a:t>der Fa. Schütz Dental  </a:t>
            </a:r>
            <a:r>
              <a:rPr lang="de-DE" dirty="0" smtClean="0">
                <a:latin typeface="Arial" pitchFamily="34" charset="0"/>
                <a:cs typeface="Arial" pitchFamily="34" charset="0"/>
              </a:rPr>
              <a:t>zur Anwendung</a:t>
            </a:r>
            <a:r>
              <a:rPr lang="de-DE" b="1" dirty="0" smtClean="0">
                <a:latin typeface="Arial" pitchFamily="34" charset="0"/>
                <a:cs typeface="Arial" pitchFamily="34" charset="0"/>
              </a:rPr>
              <a:t>. </a:t>
            </a:r>
          </a:p>
          <a:p>
            <a:r>
              <a:rPr lang="de-DE" b="1" dirty="0" smtClean="0">
                <a:latin typeface="Arial" pitchFamily="34" charset="0"/>
                <a:cs typeface="Arial" pitchFamily="34" charset="0"/>
              </a:rPr>
              <a:t>Eine zwingende Voraussetzung für eine vergleichende Analyse der beiden </a:t>
            </a:r>
            <a:r>
              <a:rPr lang="de-DE" b="1" dirty="0" err="1" smtClean="0">
                <a:latin typeface="Arial" pitchFamily="34" charset="0"/>
                <a:cs typeface="Arial" pitchFamily="34" charset="0"/>
              </a:rPr>
              <a:t>Implantattypen</a:t>
            </a:r>
            <a:r>
              <a:rPr lang="de-DE" b="1" baseline="0" dirty="0" smtClean="0">
                <a:latin typeface="Arial" pitchFamily="34" charset="0"/>
                <a:cs typeface="Arial" pitchFamily="34" charset="0"/>
              </a:rPr>
              <a:t> war die </a:t>
            </a:r>
            <a:r>
              <a:rPr lang="de-DE" b="1" dirty="0" smtClean="0">
                <a:latin typeface="Arial" pitchFamily="34" charset="0"/>
                <a:cs typeface="Arial" pitchFamily="34" charset="0"/>
              </a:rPr>
              <a:t>Formkongruenz.</a:t>
            </a:r>
          </a:p>
          <a:p>
            <a:r>
              <a:rPr lang="de-DE" b="1" dirty="0" smtClean="0">
                <a:latin typeface="Arial" pitchFamily="34" charset="0"/>
                <a:cs typeface="Arial" pitchFamily="34" charset="0"/>
              </a:rPr>
              <a:t>Das</a:t>
            </a:r>
            <a:r>
              <a:rPr lang="de-DE" b="1" baseline="0" dirty="0" smtClean="0">
                <a:latin typeface="Arial" pitchFamily="34" charset="0"/>
                <a:cs typeface="Arial" pitchFamily="34" charset="0"/>
              </a:rPr>
              <a:t> </a:t>
            </a:r>
            <a:r>
              <a:rPr lang="de-DE" b="1" dirty="0" smtClean="0">
                <a:latin typeface="Arial" pitchFamily="34" charset="0"/>
                <a:cs typeface="Arial" pitchFamily="34" charset="0"/>
              </a:rPr>
              <a:t> bedeutete: gleiche Länge, Durchmesser und Form innerhalb eines Herstellers. </a:t>
            </a:r>
          </a:p>
          <a:p>
            <a:endParaRPr lang="de-DE" b="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latin typeface="Arial" pitchFamily="34" charset="0"/>
                <a:ea typeface="+mn-ea"/>
                <a:cs typeface="Arial" pitchFamily="34" charset="0"/>
              </a:rPr>
              <a:t>Verschiedene Hersteller haben  zwar  selbstschneidende und nicht selbstschneidende</a:t>
            </a:r>
            <a:r>
              <a:rPr lang="de-DE" sz="1200" b="0" i="0" kern="1200" baseline="0" dirty="0" smtClean="0">
                <a:solidFill>
                  <a:schemeClr val="tx1"/>
                </a:solidFill>
                <a:latin typeface="Arial" pitchFamily="34" charset="0"/>
                <a:ea typeface="+mn-ea"/>
                <a:cs typeface="Arial" pitchFamily="34" charset="0"/>
              </a:rPr>
              <a:t> Implantate</a:t>
            </a:r>
            <a:r>
              <a:rPr lang="de-DE" sz="1200" b="0" i="0" kern="1200" dirty="0" smtClean="0">
                <a:solidFill>
                  <a:schemeClr val="tx1"/>
                </a:solidFill>
                <a:latin typeface="Arial" pitchFamily="34" charset="0"/>
                <a:ea typeface="+mn-ea"/>
                <a:cs typeface="Arial" pitchFamily="34" charset="0"/>
              </a:rPr>
              <a:t>  in ihrem Portfolio, aber leider nicht in wirklich formkongruenten Varianten. Für  die Versuche dieser Studie erklärten sich jedoch die Fa. General </a:t>
            </a:r>
            <a:r>
              <a:rPr lang="de-DE" sz="1200" b="0" i="0" kern="1200" dirty="0" err="1" smtClean="0">
                <a:solidFill>
                  <a:schemeClr val="tx1"/>
                </a:solidFill>
                <a:latin typeface="Arial" pitchFamily="34" charset="0"/>
                <a:ea typeface="+mn-ea"/>
                <a:cs typeface="Arial" pitchFamily="34" charset="0"/>
              </a:rPr>
              <a:t>Implants</a:t>
            </a:r>
            <a:r>
              <a:rPr lang="de-DE" sz="1200" b="0" i="0" kern="1200" dirty="0" smtClean="0">
                <a:solidFill>
                  <a:schemeClr val="tx1"/>
                </a:solidFill>
                <a:latin typeface="Arial" pitchFamily="34" charset="0"/>
                <a:ea typeface="+mn-ea"/>
                <a:cs typeface="Arial" pitchFamily="34" charset="0"/>
              </a:rPr>
              <a:t> und Schütz Dental bereit, eigens formkongruente Implantate mit dem dazugehörigen Gewindeschneider für das klassische Implantat für diese Studie zu fertigen.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i="0" kern="1200" dirty="0" smtClean="0">
                <a:solidFill>
                  <a:schemeClr val="tx1"/>
                </a:solidFill>
                <a:latin typeface="Arial" pitchFamily="34" charset="0"/>
                <a:ea typeface="+mn-ea"/>
                <a:cs typeface="Arial" pitchFamily="34" charset="0"/>
              </a:rPr>
              <a:t>Der einzige Unterschied  zwischen dem SSI und KI  besteht in der „Selbstschneide“.</a:t>
            </a:r>
            <a:endParaRPr lang="de-DE" b="1" dirty="0" smtClean="0">
              <a:solidFill>
                <a:srgbClr val="FF0000"/>
              </a:solidFill>
              <a:latin typeface="Arial" pitchFamily="34" charset="0"/>
              <a:cs typeface="Arial" pitchFamily="34" charset="0"/>
            </a:endParaRPr>
          </a:p>
        </p:txBody>
      </p:sp>
      <p:sp>
        <p:nvSpPr>
          <p:cNvPr id="40964" name="Foliennummernplatzhalter 3"/>
          <p:cNvSpPr>
            <a:spLocks noGrp="1"/>
          </p:cNvSpPr>
          <p:nvPr>
            <p:ph type="sldNum" sz="quarter" idx="5"/>
          </p:nvPr>
        </p:nvSpPr>
        <p:spPr bwMode="auto">
          <a:noFill/>
          <a:ln>
            <a:miter lim="800000"/>
            <a:headEnd/>
            <a:tailEnd/>
          </a:ln>
        </p:spPr>
        <p:txBody>
          <a:bodyPr/>
          <a:lstStyle/>
          <a:p>
            <a:fld id="{C5AED208-93A9-414B-9DC1-D71D89EC47E3}" type="slidenum">
              <a:rPr lang="de-DE" smtClean="0"/>
              <a:pPr/>
              <a:t>11</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latin typeface="Arial" pitchFamily="34" charset="0"/>
                <a:cs typeface="Arial" pitchFamily="34" charset="0"/>
              </a:rPr>
              <a:t>Diese Studie sollte möglichst unter realitätsnahen, </a:t>
            </a:r>
            <a:r>
              <a:rPr lang="de-DE" b="1" dirty="0" smtClean="0">
                <a:latin typeface="Arial" pitchFamily="34" charset="0"/>
                <a:cs typeface="Arial" pitchFamily="34" charset="0"/>
              </a:rPr>
              <a:t>d.h. mundhöhlensimulierten Bedingungen </a:t>
            </a:r>
            <a:r>
              <a:rPr lang="de-DE" dirty="0" smtClean="0">
                <a:latin typeface="Arial" pitchFamily="34" charset="0"/>
                <a:cs typeface="Arial" pitchFamily="34" charset="0"/>
              </a:rPr>
              <a:t>durchgeführt werden.  </a:t>
            </a:r>
          </a:p>
          <a:p>
            <a:r>
              <a:rPr lang="de-DE" dirty="0" smtClean="0">
                <a:latin typeface="Arial" pitchFamily="34" charset="0"/>
                <a:cs typeface="Arial" pitchFamily="34" charset="0"/>
              </a:rPr>
              <a:t>Für diesen Zweck wurde ein Modellkasten konstruiert</a:t>
            </a:r>
            <a:r>
              <a:rPr lang="de-DE" b="0" dirty="0" smtClean="0">
                <a:latin typeface="Arial" pitchFamily="34" charset="0"/>
                <a:cs typeface="Arial" pitchFamily="34" charset="0"/>
              </a:rPr>
              <a:t>,  in welchem gleichzeitig die feste Positionierung der Implantate möglich war</a:t>
            </a:r>
            <a:r>
              <a:rPr lang="de-DE" b="0" baseline="0" dirty="0" smtClean="0">
                <a:latin typeface="Arial" pitchFamily="34" charset="0"/>
                <a:cs typeface="Arial" pitchFamily="34" charset="0"/>
              </a:rPr>
              <a:t> und die Insertion unter erschwerten Bedingungen, d.h. im </a:t>
            </a:r>
            <a:r>
              <a:rPr lang="de-DE" b="0" baseline="0" dirty="0" err="1" smtClean="0">
                <a:latin typeface="Arial" pitchFamily="34" charset="0"/>
                <a:cs typeface="Arial" pitchFamily="34" charset="0"/>
              </a:rPr>
              <a:t>III.Quadranten</a:t>
            </a:r>
            <a:r>
              <a:rPr lang="de-DE" b="0" baseline="0" dirty="0" smtClean="0">
                <a:latin typeface="Arial" pitchFamily="34" charset="0"/>
                <a:cs typeface="Arial" pitchFamily="34" charset="0"/>
              </a:rPr>
              <a:t> unter </a:t>
            </a:r>
            <a:r>
              <a:rPr lang="de-DE" b="0" baseline="0" dirty="0" err="1" smtClean="0">
                <a:latin typeface="Arial" pitchFamily="34" charset="0"/>
                <a:cs typeface="Arial" pitchFamily="34" charset="0"/>
              </a:rPr>
              <a:t>vollbezahnter</a:t>
            </a:r>
            <a:r>
              <a:rPr lang="de-DE" b="0" baseline="0" dirty="0" smtClean="0">
                <a:latin typeface="Arial" pitchFamily="34" charset="0"/>
                <a:cs typeface="Arial" pitchFamily="34" charset="0"/>
              </a:rPr>
              <a:t> OK-Reihe durchgeführt werden konnte.</a:t>
            </a:r>
            <a:endParaRPr lang="de-DE" b="0" dirty="0" smtClean="0">
              <a:latin typeface="Arial" pitchFamily="34" charset="0"/>
              <a:cs typeface="Arial" pitchFamily="34" charset="0"/>
            </a:endParaRPr>
          </a:p>
          <a:p>
            <a:r>
              <a:rPr lang="de-DE" dirty="0" smtClean="0">
                <a:latin typeface="Arial" pitchFamily="34" charset="0"/>
                <a:cs typeface="Arial" pitchFamily="34" charset="0"/>
              </a:rPr>
              <a:t>Um auszuschließen, dass die</a:t>
            </a:r>
            <a:r>
              <a:rPr lang="de-DE" baseline="0" dirty="0" smtClean="0">
                <a:latin typeface="Arial" pitchFamily="34" charset="0"/>
                <a:cs typeface="Arial" pitchFamily="34" charset="0"/>
              </a:rPr>
              <a:t> sich ergebenden</a:t>
            </a:r>
            <a:r>
              <a:rPr lang="de-DE" dirty="0" smtClean="0">
                <a:latin typeface="Arial" pitchFamily="34" charset="0"/>
                <a:cs typeface="Arial" pitchFamily="34" charset="0"/>
              </a:rPr>
              <a:t> Ausdrehmomente das  Ergebnis der erschwerten Insertionsbedingungen im Modellkasten sind</a:t>
            </a:r>
            <a:r>
              <a:rPr lang="de-DE" baseline="0" dirty="0" smtClean="0">
                <a:latin typeface="Arial" pitchFamily="34" charset="0"/>
                <a:cs typeface="Arial" pitchFamily="34" charset="0"/>
              </a:rPr>
              <a:t> und sich </a:t>
            </a:r>
            <a:r>
              <a:rPr lang="de-DE" sz="1200" b="0" i="0" kern="1200" baseline="0" dirty="0" smtClean="0">
                <a:solidFill>
                  <a:schemeClr val="tx1"/>
                </a:solidFill>
                <a:latin typeface="+mn-lt"/>
                <a:ea typeface="+mn-ea"/>
                <a:cs typeface="+mn-cs"/>
              </a:rPr>
              <a:t> </a:t>
            </a:r>
            <a:r>
              <a:rPr lang="de-DE" sz="1200" b="0" i="0" kern="1200" baseline="0" dirty="0" smtClean="0">
                <a:solidFill>
                  <a:schemeClr val="tx1"/>
                </a:solidFill>
                <a:latin typeface="Arial" pitchFamily="34" charset="0"/>
                <a:ea typeface="+mn-ea"/>
                <a:cs typeface="Arial" pitchFamily="34" charset="0"/>
              </a:rPr>
              <a:t>die Unterschiede der Ausdrehmomente zwischen dem SSI und dem klassischen Implantat  bei ungünstigeren Insertionsbedingungen nur noch verschärfen würden,</a:t>
            </a:r>
            <a:r>
              <a:rPr lang="de-DE" sz="1200" b="0" i="0" kern="1200" dirty="0" smtClean="0">
                <a:solidFill>
                  <a:schemeClr val="tx1"/>
                </a:solidFill>
                <a:latin typeface="Arial" pitchFamily="34" charset="0"/>
                <a:ea typeface="+mn-ea"/>
                <a:cs typeface="Arial" pitchFamily="34" charset="0"/>
              </a:rPr>
              <a:t> </a:t>
            </a:r>
            <a:r>
              <a:rPr lang="de-DE" dirty="0" smtClean="0">
                <a:latin typeface="Arial" pitchFamily="34" charset="0"/>
                <a:cs typeface="Arial" pitchFamily="34" charset="0"/>
              </a:rPr>
              <a:t> wurden weitere Probe- und letztendlich die Hauptversuche unter </a:t>
            </a:r>
            <a:r>
              <a:rPr lang="de-DE" b="1" dirty="0" smtClean="0">
                <a:latin typeface="Arial" pitchFamily="34" charset="0"/>
                <a:cs typeface="Arial" pitchFamily="34" charset="0"/>
              </a:rPr>
              <a:t>Laborbedingungen im Schraubstock </a:t>
            </a:r>
            <a:r>
              <a:rPr lang="de-DE" dirty="0" smtClean="0">
                <a:latin typeface="Arial" pitchFamily="34" charset="0"/>
                <a:cs typeface="Arial" pitchFamily="34" charset="0"/>
              </a:rPr>
              <a:t>durchgeführt.  Störfaktoren</a:t>
            </a:r>
            <a:r>
              <a:rPr lang="de-DE" baseline="0" dirty="0" smtClean="0">
                <a:latin typeface="Arial" pitchFamily="34" charset="0"/>
                <a:cs typeface="Arial" pitchFamily="34" charset="0"/>
              </a:rPr>
              <a:t> beim Einbringen der klassischen Implantate nach dem Gewindevorschnitt waren damit weitgehend ausgeschlossen.</a:t>
            </a:r>
            <a:endParaRPr lang="de-DE" dirty="0" smtClean="0">
              <a:latin typeface="Arial" pitchFamily="34" charset="0"/>
              <a:cs typeface="Arial" pitchFamily="34" charset="0"/>
            </a:endParaRPr>
          </a:p>
          <a:p>
            <a:endParaRPr lang="de-DE" dirty="0" smtClean="0"/>
          </a:p>
        </p:txBody>
      </p:sp>
      <p:sp>
        <p:nvSpPr>
          <p:cNvPr id="55300" name="Foliennummernplatzhalter 3"/>
          <p:cNvSpPr>
            <a:spLocks noGrp="1"/>
          </p:cNvSpPr>
          <p:nvPr>
            <p:ph type="sldNum" sz="quarter" idx="5"/>
          </p:nvPr>
        </p:nvSpPr>
        <p:spPr bwMode="auto">
          <a:noFill/>
          <a:ln>
            <a:miter lim="800000"/>
            <a:headEnd/>
            <a:tailEnd/>
          </a:ln>
        </p:spPr>
        <p:txBody>
          <a:bodyPr/>
          <a:lstStyle/>
          <a:p>
            <a:fld id="{2B7F7A65-03A5-484E-A50F-4C5C384718A3}" type="slidenum">
              <a:rPr lang="de-DE" smtClean="0"/>
              <a:pPr/>
              <a:t>13</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bwMode="auto">
          <a:noFill/>
          <a:ln>
            <a:solidFill>
              <a:srgbClr val="000000"/>
            </a:solidFill>
            <a:miter lim="800000"/>
            <a:headEnd/>
            <a:tailEnd/>
          </a:ln>
        </p:spPr>
      </p:sp>
      <p:sp>
        <p:nvSpPr>
          <p:cNvPr id="41987"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latin typeface="Arial" pitchFamily="34" charset="0"/>
                <a:cs typeface="Arial" pitchFamily="34" charset="0"/>
              </a:rPr>
              <a:t>Die Insertion und die sich anschließende Explantation der Implantate erfolgte  </a:t>
            </a:r>
            <a:r>
              <a:rPr lang="de-DE" b="1" dirty="0" smtClean="0">
                <a:latin typeface="Arial" pitchFamily="34" charset="0"/>
                <a:cs typeface="Arial" pitchFamily="34" charset="0"/>
              </a:rPr>
              <a:t>maschinell mit dem chirurgischen Motor von HKM.</a:t>
            </a:r>
            <a:r>
              <a:rPr lang="de-DE" dirty="0" smtClean="0">
                <a:latin typeface="Arial" pitchFamily="34" charset="0"/>
                <a:cs typeface="Arial" pitchFamily="34" charset="0"/>
              </a:rPr>
              <a:t> </a:t>
            </a:r>
          </a:p>
          <a:p>
            <a:r>
              <a:rPr lang="de-DE" b="1" dirty="0" smtClean="0">
                <a:latin typeface="Arial" pitchFamily="34" charset="0"/>
                <a:cs typeface="Arial" pitchFamily="34" charset="0"/>
              </a:rPr>
              <a:t>Aufgrund des stufenlosen </a:t>
            </a:r>
            <a:r>
              <a:rPr lang="de-DE" b="1" dirty="0" err="1" smtClean="0">
                <a:latin typeface="Arial" pitchFamily="34" charset="0"/>
                <a:cs typeface="Arial" pitchFamily="34" charset="0"/>
              </a:rPr>
              <a:t>Torque</a:t>
            </a:r>
            <a:r>
              <a:rPr lang="de-DE" b="1" dirty="0" smtClean="0">
                <a:latin typeface="Arial" pitchFamily="34" charset="0"/>
                <a:cs typeface="Arial" pitchFamily="34" charset="0"/>
              </a:rPr>
              <a:t>-Kontroll-Systems  war es möglich, d</a:t>
            </a:r>
            <a:r>
              <a:rPr lang="de-DE" b="1" dirty="0" smtClean="0">
                <a:solidFill>
                  <a:srgbClr val="FF0000"/>
                </a:solidFill>
                <a:latin typeface="Arial" pitchFamily="34" charset="0"/>
                <a:cs typeface="Arial" pitchFamily="34" charset="0"/>
              </a:rPr>
              <a:t>as minimal notwendige Ausdrehmoment zu messen.</a:t>
            </a:r>
          </a:p>
          <a:p>
            <a:r>
              <a:rPr lang="de-DE" sz="1200" kern="1200" dirty="0" smtClean="0">
                <a:solidFill>
                  <a:schemeClr val="tx1"/>
                </a:solidFill>
                <a:latin typeface="Arial" pitchFamily="34" charset="0"/>
                <a:ea typeface="+mn-ea"/>
                <a:cs typeface="Arial" pitchFamily="34" charset="0"/>
              </a:rPr>
              <a:t>Darüberhinaus ist mit dem chirurgischen Motor im Gegensatz zur Ratsche eine kontinuierliche </a:t>
            </a:r>
            <a:r>
              <a:rPr lang="de-DE" sz="1200" kern="1200" dirty="0" err="1" smtClean="0">
                <a:solidFill>
                  <a:schemeClr val="tx1"/>
                </a:solidFill>
                <a:latin typeface="Arial" pitchFamily="34" charset="0"/>
                <a:ea typeface="+mn-ea"/>
                <a:cs typeface="Arial" pitchFamily="34" charset="0"/>
              </a:rPr>
              <a:t>Implantatinsertion</a:t>
            </a:r>
            <a:r>
              <a:rPr lang="de-DE" sz="1200" kern="1200" dirty="0" smtClean="0">
                <a:solidFill>
                  <a:schemeClr val="tx1"/>
                </a:solidFill>
                <a:latin typeface="Arial" pitchFamily="34" charset="0"/>
                <a:ea typeface="+mn-ea"/>
                <a:cs typeface="Arial" pitchFamily="34" charset="0"/>
              </a:rPr>
              <a:t> gewährleistet,</a:t>
            </a:r>
            <a:r>
              <a:rPr lang="de-DE" sz="1200" kern="1200" baseline="0" dirty="0" smtClean="0">
                <a:solidFill>
                  <a:schemeClr val="tx1"/>
                </a:solidFill>
                <a:latin typeface="Arial" pitchFamily="34" charset="0"/>
                <a:ea typeface="+mn-ea"/>
                <a:cs typeface="Arial" pitchFamily="34" charset="0"/>
              </a:rPr>
              <a:t> </a:t>
            </a:r>
          </a:p>
          <a:p>
            <a:r>
              <a:rPr lang="de-DE" sz="1200" kern="1200" baseline="0" dirty="0" smtClean="0">
                <a:solidFill>
                  <a:schemeClr val="tx1"/>
                </a:solidFill>
                <a:latin typeface="Arial" pitchFamily="34" charset="0"/>
                <a:ea typeface="+mn-ea"/>
                <a:cs typeface="Arial" pitchFamily="34" charset="0"/>
              </a:rPr>
              <a:t>d.h. </a:t>
            </a:r>
            <a:r>
              <a:rPr lang="de-DE" sz="1200" kern="1200" dirty="0" smtClean="0">
                <a:solidFill>
                  <a:schemeClr val="tx1"/>
                </a:solidFill>
                <a:latin typeface="Arial" pitchFamily="34" charset="0"/>
                <a:ea typeface="+mn-ea"/>
                <a:cs typeface="Arial" pitchFamily="34" charset="0"/>
              </a:rPr>
              <a:t>eventuelle Verfälschungen der </a:t>
            </a:r>
            <a:r>
              <a:rPr lang="de-DE" sz="1200" kern="1200" dirty="0" err="1" smtClean="0">
                <a:solidFill>
                  <a:schemeClr val="tx1"/>
                </a:solidFill>
                <a:latin typeface="Arial" pitchFamily="34" charset="0"/>
                <a:ea typeface="+mn-ea"/>
                <a:cs typeface="Arial" pitchFamily="34" charset="0"/>
              </a:rPr>
              <a:t>Messergebnisse</a:t>
            </a:r>
            <a:r>
              <a:rPr lang="de-DE" sz="1200" kern="1200" dirty="0" smtClean="0">
                <a:solidFill>
                  <a:schemeClr val="tx1"/>
                </a:solidFill>
                <a:latin typeface="Arial" pitchFamily="34" charset="0"/>
                <a:ea typeface="+mn-ea"/>
                <a:cs typeface="Arial" pitchFamily="34" charset="0"/>
              </a:rPr>
              <a:t> durch die Ratsche konnte</a:t>
            </a:r>
            <a:r>
              <a:rPr lang="de-DE" sz="1200" kern="1200" baseline="0" dirty="0" smtClean="0">
                <a:solidFill>
                  <a:schemeClr val="tx1"/>
                </a:solidFill>
                <a:latin typeface="Arial" pitchFamily="34" charset="0"/>
                <a:ea typeface="+mn-ea"/>
                <a:cs typeface="Arial" pitchFamily="34" charset="0"/>
              </a:rPr>
              <a:t> </a:t>
            </a:r>
            <a:r>
              <a:rPr lang="de-DE" sz="1200" kern="1200" dirty="0" smtClean="0">
                <a:solidFill>
                  <a:schemeClr val="tx1"/>
                </a:solidFill>
                <a:latin typeface="Arial" pitchFamily="34" charset="0"/>
                <a:ea typeface="+mn-ea"/>
                <a:cs typeface="Arial" pitchFamily="34" charset="0"/>
              </a:rPr>
              <a:t>dadurch vermieden werden.</a:t>
            </a:r>
            <a:endParaRPr lang="de-DE" sz="1200" b="1" kern="1200" dirty="0" smtClean="0">
              <a:solidFill>
                <a:schemeClr val="tx1"/>
              </a:solidFill>
              <a:latin typeface="Arial" pitchFamily="34" charset="0"/>
              <a:ea typeface="+mn-ea"/>
              <a:cs typeface="Arial" pitchFamily="34" charset="0"/>
            </a:endParaRPr>
          </a:p>
          <a:p>
            <a:r>
              <a:rPr lang="de-DE" sz="1200" b="1" kern="1200" dirty="0" smtClean="0">
                <a:solidFill>
                  <a:schemeClr val="tx1"/>
                </a:solidFill>
                <a:latin typeface="Arial" pitchFamily="34" charset="0"/>
                <a:ea typeface="+mn-ea"/>
                <a:cs typeface="Arial" pitchFamily="34" charset="0"/>
              </a:rPr>
              <a:t>Die Ratsche kam letztendlich nur für die Dekompressionsversuche zur Anwendung</a:t>
            </a:r>
            <a:r>
              <a:rPr lang="de-DE" sz="1200" kern="1200" dirty="0" smtClean="0">
                <a:solidFill>
                  <a:schemeClr val="tx1"/>
                </a:solidFill>
                <a:latin typeface="Arial" pitchFamily="34" charset="0"/>
                <a:ea typeface="+mn-ea"/>
                <a:cs typeface="Arial" pitchFamily="34" charset="0"/>
              </a:rPr>
              <a:t>.</a:t>
            </a:r>
            <a:endParaRPr lang="de-DE" dirty="0" smtClean="0">
              <a:latin typeface="Arial" pitchFamily="34" charset="0"/>
              <a:cs typeface="Arial" pitchFamily="34" charset="0"/>
            </a:endParaRPr>
          </a:p>
        </p:txBody>
      </p:sp>
      <p:sp>
        <p:nvSpPr>
          <p:cNvPr id="41988" name="Foliennummernplatzhalter 3"/>
          <p:cNvSpPr>
            <a:spLocks noGrp="1"/>
          </p:cNvSpPr>
          <p:nvPr>
            <p:ph type="sldNum" sz="quarter" idx="5"/>
          </p:nvPr>
        </p:nvSpPr>
        <p:spPr bwMode="auto">
          <a:noFill/>
          <a:ln>
            <a:miter lim="800000"/>
            <a:headEnd/>
            <a:tailEnd/>
          </a:ln>
        </p:spPr>
        <p:txBody>
          <a:bodyPr/>
          <a:lstStyle/>
          <a:p>
            <a:fld id="{57512587-7737-4BB9-9651-8D23FBD79A4F}" type="slidenum">
              <a:rPr lang="de-DE" smtClean="0"/>
              <a:pPr/>
              <a:t>15</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p:spPr>
      </p:sp>
      <p:sp>
        <p:nvSpPr>
          <p:cNvPr id="43011"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solidFill>
                  <a:srgbClr val="000000"/>
                </a:solidFill>
                <a:latin typeface="Arial" pitchFamily="34" charset="0"/>
                <a:cs typeface="Arial" pitchFamily="34" charset="0"/>
              </a:rPr>
              <a:t>Bezugnehmend auf die Versuchsdurchführung wurde das Knochenstück der Rinderbrustrippe für 30 Implantatbohrungen eingeteilt  </a:t>
            </a:r>
            <a:r>
              <a:rPr lang="de-DE" sz="1200" kern="1200" dirty="0" smtClean="0">
                <a:solidFill>
                  <a:srgbClr val="000000"/>
                </a:solidFill>
                <a:latin typeface="Arial" pitchFamily="34" charset="0"/>
                <a:ea typeface="+mn-ea"/>
                <a:cs typeface="Arial" pitchFamily="34" charset="0"/>
              </a:rPr>
              <a:t>(</a:t>
            </a:r>
            <a:r>
              <a:rPr lang="de-DE" sz="1200" b="1" kern="1200" dirty="0" smtClean="0">
                <a:solidFill>
                  <a:srgbClr val="000000"/>
                </a:solidFill>
                <a:latin typeface="Arial" pitchFamily="34" charset="0"/>
                <a:ea typeface="+mn-ea"/>
                <a:cs typeface="Arial" pitchFamily="34" charset="0"/>
              </a:rPr>
              <a:t>15 SSI und 15 KI</a:t>
            </a:r>
            <a:r>
              <a:rPr lang="de-DE" sz="1200" kern="1200" dirty="0" smtClean="0">
                <a:solidFill>
                  <a:srgbClr val="000000"/>
                </a:solidFill>
                <a:latin typeface="Arial" pitchFamily="34" charset="0"/>
                <a:ea typeface="+mn-ea"/>
                <a:cs typeface="Arial" pitchFamily="34" charset="0"/>
              </a:rPr>
              <a:t>)  und so positioniert,</a:t>
            </a:r>
            <a:r>
              <a:rPr lang="de-DE" dirty="0" smtClean="0">
                <a:solidFill>
                  <a:srgbClr val="000000"/>
                </a:solidFill>
                <a:latin typeface="Arial" pitchFamily="34" charset="0"/>
                <a:cs typeface="Arial" pitchFamily="34" charset="0"/>
              </a:rPr>
              <a:t> dass ein Verwechseln zwischen beiden Implantattypen ausgeschlossen werden konnte.  </a:t>
            </a:r>
            <a:endParaRPr lang="de-DE" dirty="0" smtClean="0">
              <a:latin typeface="Arial" pitchFamily="34" charset="0"/>
              <a:cs typeface="Arial" pitchFamily="34" charset="0"/>
            </a:endParaRPr>
          </a:p>
          <a:p>
            <a:r>
              <a:rPr lang="de-DE" dirty="0" smtClean="0">
                <a:latin typeface="Arial" pitchFamily="34" charset="0"/>
                <a:cs typeface="Arial" pitchFamily="34" charset="0"/>
              </a:rPr>
              <a:t>Die </a:t>
            </a:r>
            <a:r>
              <a:rPr lang="de-DE" dirty="0" err="1" smtClean="0">
                <a:latin typeface="Arial" pitchFamily="34" charset="0"/>
                <a:cs typeface="Arial" pitchFamily="34" charset="0"/>
              </a:rPr>
              <a:t>Implantabohrungen</a:t>
            </a:r>
            <a:r>
              <a:rPr lang="de-DE" dirty="0" smtClean="0">
                <a:latin typeface="Arial" pitchFamily="34" charset="0"/>
                <a:cs typeface="Arial" pitchFamily="34" charset="0"/>
              </a:rPr>
              <a:t> waren für  die SSI und KI  innerhalb eines Herstellers </a:t>
            </a:r>
            <a:r>
              <a:rPr lang="de-DE" b="1" dirty="0" smtClean="0">
                <a:latin typeface="Arial" pitchFamily="34" charset="0"/>
                <a:cs typeface="Arial" pitchFamily="34" charset="0"/>
              </a:rPr>
              <a:t>bis zur letzten Erweiterungsbohrung </a:t>
            </a:r>
            <a:r>
              <a:rPr lang="de-DE" dirty="0" smtClean="0">
                <a:latin typeface="Arial" pitchFamily="34" charset="0"/>
                <a:cs typeface="Arial" pitchFamily="34" charset="0"/>
              </a:rPr>
              <a:t> einschließlich der </a:t>
            </a:r>
            <a:r>
              <a:rPr lang="de-DE" dirty="0" err="1" smtClean="0">
                <a:latin typeface="Arial" pitchFamily="34" charset="0"/>
                <a:cs typeface="Arial" pitchFamily="34" charset="0"/>
              </a:rPr>
              <a:t>Bettfräsung</a:t>
            </a:r>
            <a:r>
              <a:rPr lang="de-DE" dirty="0" smtClean="0">
                <a:latin typeface="Arial" pitchFamily="34" charset="0"/>
                <a:cs typeface="Arial" pitchFamily="34" charset="0"/>
              </a:rPr>
              <a:t> identisch. Lediglich für das klassische Implantat erfolgte zusätzlich der entsprechende Gewindevorschnitt. </a:t>
            </a:r>
          </a:p>
          <a:p>
            <a:r>
              <a:rPr lang="de-DE" baseline="0" dirty="0" smtClean="0">
                <a:latin typeface="Arial" pitchFamily="34" charset="0"/>
                <a:cs typeface="Arial" pitchFamily="34" charset="0"/>
              </a:rPr>
              <a:t>Im linken Bild ist zu erkennen, dass trotz Knochendichte „mittel-gering“</a:t>
            </a:r>
            <a:r>
              <a:rPr lang="de-DE" dirty="0" smtClean="0">
                <a:latin typeface="Arial" pitchFamily="34" charset="0"/>
                <a:cs typeface="Arial" pitchFamily="34" charset="0"/>
              </a:rPr>
              <a:t> die Implantate nicht vollständig inseriert werden</a:t>
            </a:r>
            <a:r>
              <a:rPr lang="de-DE" baseline="0" dirty="0" smtClean="0">
                <a:latin typeface="Arial" pitchFamily="34" charset="0"/>
                <a:cs typeface="Arial" pitchFamily="34" charset="0"/>
              </a:rPr>
              <a:t> konnten, </a:t>
            </a:r>
          </a:p>
          <a:p>
            <a:r>
              <a:rPr lang="de-DE" baseline="0" dirty="0" smtClean="0">
                <a:latin typeface="Arial" pitchFamily="34" charset="0"/>
                <a:cs typeface="Arial" pitchFamily="34" charset="0"/>
              </a:rPr>
              <a:t>Diesbezüglich ergaben sich e</a:t>
            </a:r>
            <a:r>
              <a:rPr lang="de-DE" dirty="0" smtClean="0">
                <a:latin typeface="Arial" pitchFamily="34" charset="0"/>
                <a:cs typeface="Arial" pitchFamily="34" charset="0"/>
              </a:rPr>
              <a:t>xtreme Probleme </a:t>
            </a:r>
            <a:r>
              <a:rPr lang="de-DE" baseline="0" dirty="0" smtClean="0">
                <a:latin typeface="Arial" pitchFamily="34" charset="0"/>
                <a:cs typeface="Arial" pitchFamily="34" charset="0"/>
              </a:rPr>
              <a:t>bereits in den Vorversuchen. </a:t>
            </a:r>
            <a:r>
              <a:rPr lang="de-DE" dirty="0" smtClean="0">
                <a:latin typeface="Arial" pitchFamily="34" charset="0"/>
                <a:cs typeface="Arial" pitchFamily="34" charset="0"/>
              </a:rPr>
              <a:t> </a:t>
            </a:r>
            <a:r>
              <a:rPr lang="de-DE" dirty="0" smtClean="0">
                <a:solidFill>
                  <a:srgbClr val="000000"/>
                </a:solidFill>
                <a:latin typeface="Arial" pitchFamily="34" charset="0"/>
                <a:cs typeface="Arial" pitchFamily="34" charset="0"/>
              </a:rPr>
              <a:t>Weder die Implantate mit Gewindevorschnitt, noch die selbstschneidenden Implantate konnten manuell  oder maschinell </a:t>
            </a:r>
            <a:r>
              <a:rPr lang="de-DE" b="1" dirty="0" smtClean="0">
                <a:solidFill>
                  <a:srgbClr val="000000"/>
                </a:solidFill>
                <a:latin typeface="Arial" pitchFamily="34" charset="0"/>
                <a:cs typeface="Arial" pitchFamily="34" charset="0"/>
              </a:rPr>
              <a:t>mit messbaren Drehmomenten</a:t>
            </a:r>
            <a:r>
              <a:rPr lang="de-DE" dirty="0" smtClean="0">
                <a:solidFill>
                  <a:srgbClr val="000000"/>
                </a:solidFill>
                <a:latin typeface="Arial" pitchFamily="34" charset="0"/>
                <a:cs typeface="Arial" pitchFamily="34" charset="0"/>
              </a:rPr>
              <a:t> inseriert werden</a:t>
            </a:r>
            <a:r>
              <a:rPr lang="de-DE" b="1" dirty="0" smtClean="0">
                <a:solidFill>
                  <a:srgbClr val="000000"/>
                </a:solidFill>
                <a:latin typeface="Arial" pitchFamily="34" charset="0"/>
                <a:cs typeface="Arial" pitchFamily="34" charset="0"/>
              </a:rPr>
              <a:t>. </a:t>
            </a:r>
          </a:p>
          <a:p>
            <a:r>
              <a:rPr lang="de-DE" b="1" dirty="0" smtClean="0">
                <a:solidFill>
                  <a:srgbClr val="000000"/>
                </a:solidFill>
                <a:latin typeface="Arial" pitchFamily="34" charset="0"/>
                <a:cs typeface="Arial" pitchFamily="34" charset="0"/>
              </a:rPr>
              <a:t>Erst durch</a:t>
            </a:r>
            <a:r>
              <a:rPr lang="de-DE" b="1" dirty="0" smtClean="0">
                <a:latin typeface="Arial" pitchFamily="34" charset="0"/>
                <a:cs typeface="Arial" pitchFamily="34" charset="0"/>
              </a:rPr>
              <a:t> umfangreiche Probebohrungen</a:t>
            </a:r>
            <a:r>
              <a:rPr lang="de-DE" dirty="0" smtClean="0">
                <a:latin typeface="Arial" pitchFamily="34" charset="0"/>
                <a:cs typeface="Arial" pitchFamily="34" charset="0"/>
              </a:rPr>
              <a:t> konnte nachgewiesen werden,  </a:t>
            </a:r>
            <a:r>
              <a:rPr lang="de-DE" b="1" dirty="0" smtClean="0">
                <a:latin typeface="Arial" pitchFamily="34" charset="0"/>
                <a:cs typeface="Arial" pitchFamily="34" charset="0"/>
              </a:rPr>
              <a:t>dass ein Dekomprimieren mit der Ratsche um zwei Mal 360° sich als optimal erwies,</a:t>
            </a:r>
            <a:r>
              <a:rPr lang="de-DE" b="1" baseline="0" dirty="0" smtClean="0">
                <a:latin typeface="Arial" pitchFamily="34" charset="0"/>
                <a:cs typeface="Arial" pitchFamily="34" charset="0"/>
              </a:rPr>
              <a:t> </a:t>
            </a:r>
            <a:r>
              <a:rPr lang="de-DE" b="1" dirty="0" smtClean="0">
                <a:latin typeface="Arial" pitchFamily="34" charset="0"/>
                <a:cs typeface="Arial" pitchFamily="34" charset="0"/>
              </a:rPr>
              <a:t>um</a:t>
            </a:r>
            <a:r>
              <a:rPr lang="de-DE" b="1" baseline="0" dirty="0" smtClean="0">
                <a:latin typeface="Arial" pitchFamily="34" charset="0"/>
                <a:cs typeface="Arial" pitchFamily="34" charset="0"/>
              </a:rPr>
              <a:t> </a:t>
            </a:r>
            <a:r>
              <a:rPr lang="de-DE" b="1" dirty="0" smtClean="0">
                <a:latin typeface="Arial" pitchFamily="34" charset="0"/>
                <a:cs typeface="Arial" pitchFamily="34" charset="0"/>
              </a:rPr>
              <a:t>danach wie im rechten Bild zu sehen,</a:t>
            </a:r>
            <a:r>
              <a:rPr lang="de-DE" b="1" baseline="0" dirty="0" smtClean="0">
                <a:latin typeface="Arial" pitchFamily="34" charset="0"/>
                <a:cs typeface="Arial" pitchFamily="34" charset="0"/>
              </a:rPr>
              <a:t> </a:t>
            </a:r>
            <a:r>
              <a:rPr lang="de-DE" dirty="0" smtClean="0">
                <a:latin typeface="Arial" pitchFamily="34" charset="0"/>
                <a:cs typeface="Arial" pitchFamily="34" charset="0"/>
              </a:rPr>
              <a:t>die</a:t>
            </a:r>
            <a:r>
              <a:rPr lang="de-DE" baseline="0" dirty="0" smtClean="0">
                <a:latin typeface="Arial" pitchFamily="34" charset="0"/>
                <a:cs typeface="Arial" pitchFamily="34" charset="0"/>
              </a:rPr>
              <a:t> Implantate </a:t>
            </a:r>
            <a:r>
              <a:rPr lang="de-DE" dirty="0" smtClean="0">
                <a:latin typeface="Arial" pitchFamily="34" charset="0"/>
                <a:cs typeface="Arial" pitchFamily="34" charset="0"/>
              </a:rPr>
              <a:t>vollständig  zu reimplantierten. </a:t>
            </a:r>
          </a:p>
          <a:p>
            <a:r>
              <a:rPr lang="de-DE" dirty="0" smtClean="0">
                <a:latin typeface="Arial" pitchFamily="34" charset="0"/>
                <a:cs typeface="Arial" pitchFamily="34" charset="0"/>
              </a:rPr>
              <a:t>Erst danach konnte die</a:t>
            </a:r>
            <a:r>
              <a:rPr lang="de-DE" sz="1200" b="0" i="0" kern="1200" baseline="0" dirty="0" smtClean="0">
                <a:solidFill>
                  <a:schemeClr val="tx1"/>
                </a:solidFill>
                <a:latin typeface="Arial" pitchFamily="34" charset="0"/>
                <a:ea typeface="+mn-ea"/>
                <a:cs typeface="Arial" pitchFamily="34" charset="0"/>
              </a:rPr>
              <a:t> Explantation messbar  m</a:t>
            </a:r>
            <a:r>
              <a:rPr lang="de-DE" sz="1200" b="0" i="0" kern="1200" dirty="0" smtClean="0">
                <a:solidFill>
                  <a:schemeClr val="tx1"/>
                </a:solidFill>
                <a:latin typeface="Arial" pitchFamily="34" charset="0"/>
                <a:ea typeface="+mn-ea"/>
                <a:cs typeface="Arial" pitchFamily="34" charset="0"/>
              </a:rPr>
              <a:t>it dem chirurgischen Motor  vollendet werden.</a:t>
            </a:r>
          </a:p>
          <a:p>
            <a:r>
              <a:rPr lang="de-DE" sz="1200" b="0" i="0" kern="1200" dirty="0" smtClean="0">
                <a:solidFill>
                  <a:schemeClr val="tx1"/>
                </a:solidFill>
                <a:latin typeface="Arial" pitchFamily="34" charset="0"/>
                <a:ea typeface="+mn-ea"/>
                <a:cs typeface="Arial" pitchFamily="34" charset="0"/>
              </a:rPr>
              <a:t>.</a:t>
            </a:r>
          </a:p>
          <a:p>
            <a:r>
              <a:rPr lang="de-DE" sz="1200" b="0" i="0" kern="1200" baseline="0" dirty="0" smtClean="0">
                <a:solidFill>
                  <a:schemeClr val="tx1"/>
                </a:solidFill>
                <a:latin typeface="Arial" pitchFamily="34" charset="0"/>
                <a:ea typeface="+mn-ea"/>
                <a:cs typeface="Arial" pitchFamily="34" charset="0"/>
              </a:rPr>
              <a:t>Um </a:t>
            </a:r>
            <a:r>
              <a:rPr lang="de-DE" sz="1200" b="0" i="0" kern="1200" dirty="0" smtClean="0">
                <a:solidFill>
                  <a:schemeClr val="tx1"/>
                </a:solidFill>
                <a:latin typeface="Arial" pitchFamily="34" charset="0"/>
                <a:ea typeface="+mn-ea"/>
                <a:cs typeface="Arial" pitchFamily="34" charset="0"/>
              </a:rPr>
              <a:t>das Ausdrehmoment zu ermitteln,</a:t>
            </a:r>
            <a:r>
              <a:rPr lang="de-DE" sz="1200" b="0" i="0" kern="1200" baseline="0" dirty="0" smtClean="0">
                <a:solidFill>
                  <a:schemeClr val="tx1"/>
                </a:solidFill>
                <a:latin typeface="Arial" pitchFamily="34" charset="0"/>
                <a:ea typeface="+mn-ea"/>
                <a:cs typeface="Arial" pitchFamily="34" charset="0"/>
              </a:rPr>
              <a:t>  </a:t>
            </a:r>
            <a:r>
              <a:rPr lang="de-DE" sz="1200" b="0" i="0" kern="1200" dirty="0" smtClean="0">
                <a:solidFill>
                  <a:schemeClr val="tx1"/>
                </a:solidFill>
                <a:latin typeface="Arial" pitchFamily="34" charset="0"/>
                <a:ea typeface="+mn-ea"/>
                <a:cs typeface="Arial" pitchFamily="34" charset="0"/>
              </a:rPr>
              <a:t>wurde  mit einem Drehmoment ab 5 </a:t>
            </a:r>
            <a:r>
              <a:rPr lang="de-DE" sz="1200" b="0" i="0" kern="1200" dirty="0" err="1" smtClean="0">
                <a:solidFill>
                  <a:schemeClr val="tx1"/>
                </a:solidFill>
                <a:latin typeface="Arial" pitchFamily="34" charset="0"/>
                <a:ea typeface="+mn-ea"/>
                <a:cs typeface="Arial" pitchFamily="34" charset="0"/>
              </a:rPr>
              <a:t>Ncm</a:t>
            </a:r>
            <a:r>
              <a:rPr lang="de-DE" sz="1200" b="0" i="0" kern="1200" dirty="0" smtClean="0">
                <a:solidFill>
                  <a:schemeClr val="tx1"/>
                </a:solidFill>
                <a:latin typeface="Arial" pitchFamily="34" charset="0"/>
                <a:ea typeface="+mn-ea"/>
                <a:cs typeface="Arial" pitchFamily="34" charset="0"/>
              </a:rPr>
              <a:t> begonnen. Jedes weitere Drehmoment wurde stufenweise in Schritten von  5  </a:t>
            </a:r>
            <a:r>
              <a:rPr lang="de-DE" sz="1200" b="0" i="0" kern="1200" dirty="0" err="1" smtClean="0">
                <a:solidFill>
                  <a:schemeClr val="tx1"/>
                </a:solidFill>
                <a:latin typeface="Arial" pitchFamily="34" charset="0"/>
                <a:ea typeface="+mn-ea"/>
                <a:cs typeface="Arial" pitchFamily="34" charset="0"/>
              </a:rPr>
              <a:t>Ncm</a:t>
            </a:r>
            <a:r>
              <a:rPr lang="de-DE" sz="1200" b="0" i="0" kern="1200" dirty="0" smtClean="0">
                <a:solidFill>
                  <a:schemeClr val="tx1"/>
                </a:solidFill>
                <a:latin typeface="Arial" pitchFamily="34" charset="0"/>
                <a:ea typeface="+mn-ea"/>
                <a:cs typeface="Arial" pitchFamily="34" charset="0"/>
              </a:rPr>
              <a:t> erhöht, bis sich das Implantat ausdrehte. </a:t>
            </a:r>
            <a:r>
              <a:rPr lang="de-DE" sz="1200" b="1" i="0" kern="1200" dirty="0" smtClean="0">
                <a:solidFill>
                  <a:schemeClr val="tx1"/>
                </a:solidFill>
                <a:latin typeface="Arial" pitchFamily="34" charset="0"/>
                <a:ea typeface="+mn-ea"/>
                <a:cs typeface="Arial" pitchFamily="34" charset="0"/>
              </a:rPr>
              <a:t>Das war dann das minimale Ausdrehmoment.</a:t>
            </a:r>
            <a:endParaRPr lang="de-DE" dirty="0" smtClean="0">
              <a:cs typeface="Times New Roman" pitchFamily="18" charset="0"/>
            </a:endParaRPr>
          </a:p>
        </p:txBody>
      </p:sp>
      <p:sp>
        <p:nvSpPr>
          <p:cNvPr id="43012" name="Foliennummernplatzhalter 3"/>
          <p:cNvSpPr>
            <a:spLocks noGrp="1"/>
          </p:cNvSpPr>
          <p:nvPr>
            <p:ph type="sldNum" sz="quarter" idx="5"/>
          </p:nvPr>
        </p:nvSpPr>
        <p:spPr bwMode="auto">
          <a:noFill/>
          <a:ln>
            <a:miter lim="800000"/>
            <a:headEnd/>
            <a:tailEnd/>
          </a:ln>
        </p:spPr>
        <p:txBody>
          <a:bodyPr/>
          <a:lstStyle/>
          <a:p>
            <a:fld id="{3FEEEFE5-2FF6-42A6-9F04-54244D591180}" type="slidenum">
              <a:rPr lang="de-DE" smtClean="0"/>
              <a:pPr/>
              <a:t>17</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1374930" y="6021288"/>
            <a:ext cx="6365422" cy="693946"/>
          </a:xfrm>
          <a:prstGeom prst="rect">
            <a:avLst/>
          </a:prstGeom>
          <a:blipFill dpi="0" rotWithShape="1">
            <a:blip r:embed="rId2" cstate="email">
              <a:alphaModFix amt="30000"/>
              <a:extLst>
                <a:ext uri="{28A0092B-C50C-407E-A947-70E740481C1C}">
                  <a14:useLocalDpi xmlns=""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3"/>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tretch>
            <a:fillRect/>
          </a:stretch>
        </p:blipFill>
        <p:spPr bwMode="auto">
          <a:xfrm>
            <a:off x="8028384" y="472748"/>
            <a:ext cx="612000" cy="3937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0" name="Gerade Verbindung 15"/>
          <p:cNvCxnSpPr/>
          <p:nvPr userDrawn="1"/>
        </p:nvCxnSpPr>
        <p:spPr>
          <a:xfrm>
            <a:off x="539552" y="350240"/>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9"/>
          <p:cNvSpPr txBox="1"/>
          <p:nvPr userDrawn="1"/>
        </p:nvSpPr>
        <p:spPr>
          <a:xfrm>
            <a:off x="7105149" y="133148"/>
            <a:ext cx="1643315" cy="253916"/>
          </a:xfrm>
          <a:prstGeom prst="rect">
            <a:avLst/>
          </a:prstGeom>
          <a:noFill/>
        </p:spPr>
        <p:txBody>
          <a:bodyPr wrap="square" rtlCol="0">
            <a:spAutoFit/>
          </a:bodyPr>
          <a:lstStyle/>
          <a:p>
            <a:r>
              <a:rPr lang="de-DE" sz="1050" dirty="0" smtClean="0">
                <a:solidFill>
                  <a:schemeClr val="tx2">
                    <a:lumMod val="60000"/>
                    <a:lumOff val="40000"/>
                  </a:schemeClr>
                </a:solidFill>
              </a:rPr>
              <a:t>Patient: Frank W. </a:t>
            </a:r>
            <a:r>
              <a:rPr lang="de-DE" sz="1050" dirty="0">
                <a:solidFill>
                  <a:schemeClr val="tx2">
                    <a:lumMod val="60000"/>
                    <a:lumOff val="40000"/>
                  </a:schemeClr>
                </a:solidFill>
              </a:rPr>
              <a:t>- </a:t>
            </a:r>
            <a:r>
              <a:rPr lang="de-DE" sz="1050" dirty="0" smtClean="0">
                <a:solidFill>
                  <a:schemeClr val="tx2">
                    <a:lumMod val="60000"/>
                    <a:lumOff val="40000"/>
                  </a:schemeClr>
                </a:solidFill>
              </a:rPr>
              <a:t>geb. 1952</a:t>
            </a:r>
            <a:endParaRPr lang="de-DE" sz="1050" dirty="0">
              <a:solidFill>
                <a:schemeClr val="tx2">
                  <a:lumMod val="60000"/>
                  <a:lumOff val="40000"/>
                </a:schemeClr>
              </a:solidFill>
            </a:endParaRPr>
          </a:p>
        </p:txBody>
      </p:sp>
      <p:sp>
        <p:nvSpPr>
          <p:cNvPr id="12" name="Textfeld 16"/>
          <p:cNvSpPr txBox="1"/>
          <p:nvPr userDrawn="1"/>
        </p:nvSpPr>
        <p:spPr>
          <a:xfrm>
            <a:off x="445398" y="52752"/>
            <a:ext cx="6473513" cy="338554"/>
          </a:xfrm>
          <a:prstGeom prst="rect">
            <a:avLst/>
          </a:prstGeom>
          <a:noFill/>
        </p:spPr>
        <p:txBody>
          <a:bodyPr wrap="square" rtlCol="0">
            <a:spAutoFit/>
          </a:bodyPr>
          <a:lstStyle/>
          <a:p>
            <a:pPr lvl="0"/>
            <a:r>
              <a:rPr lang="de-DE" sz="1600" b="1" dirty="0">
                <a:solidFill>
                  <a:schemeClr val="tx2">
                    <a:lumMod val="60000"/>
                    <a:lumOff val="40000"/>
                  </a:schemeClr>
                </a:solidFill>
              </a:rPr>
              <a:t>Fall </a:t>
            </a:r>
            <a:r>
              <a:rPr lang="de-DE" sz="1600" b="1" dirty="0" smtClean="0">
                <a:solidFill>
                  <a:schemeClr val="tx2">
                    <a:lumMod val="60000"/>
                    <a:lumOff val="40000"/>
                  </a:schemeClr>
                </a:solidFill>
              </a:rPr>
              <a:t>2: Indikation </a:t>
            </a:r>
            <a:r>
              <a:rPr lang="de-DE" sz="1600" b="1" dirty="0" smtClean="0">
                <a:solidFill>
                  <a:schemeClr val="tx2">
                    <a:lumMod val="60000"/>
                    <a:lumOff val="40000"/>
                  </a:schemeClr>
                </a:solidFill>
                <a:sym typeface="Wingdings" pitchFamily="2" charset="2"/>
              </a:rPr>
              <a:t> Freiendsituation</a:t>
            </a:r>
            <a:endParaRPr lang="de-DE" sz="1600" dirty="0">
              <a:solidFill>
                <a:schemeClr val="tx2">
                  <a:lumMod val="60000"/>
                  <a:lumOff val="40000"/>
                </a:scheme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717C1-24DA-4294-9360-D71D4AE16F9E}" type="datetimeFigureOut">
              <a:rPr lang="de-DE" smtClean="0"/>
              <a:pPr/>
              <a:t>01.07.2014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BF2C881-C974-4471-8403-C8C80E3ED912}"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717C1-24DA-4294-9360-D71D4AE16F9E}" type="datetimeFigureOut">
              <a:rPr lang="de-DE" smtClean="0"/>
              <a:pPr/>
              <a:t>01.07.2014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BF2C881-C974-4471-8403-C8C80E3ED912}"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2" name="Datumsplatzhalter 9"/>
          <p:cNvSpPr txBox="1">
            <a:spLocks/>
          </p:cNvSpPr>
          <p:nvPr userDrawn="1"/>
        </p:nvSpPr>
        <p:spPr>
          <a:xfrm>
            <a:off x="3484113" y="6198363"/>
            <a:ext cx="2133600" cy="365125"/>
          </a:xfrm>
          <a:prstGeom prst="rect">
            <a:avLst/>
          </a:prstGeom>
        </p:spPr>
        <p:txBody>
          <a:bodyPr lIns="0" tIns="0" rIns="0" bIns="0" anchor="b"/>
          <a:lstStyle>
            <a:lvl1pPr>
              <a:defRPr b="1">
                <a:solidFill>
                  <a:srgbClr val="0000FF"/>
                </a:solidFill>
                <a:latin typeface="Arial" pitchFamily="34" charset="0"/>
                <a:cs typeface="Arial" pitchFamily="34" charset="0"/>
              </a:defRPr>
            </a:lvl1pPr>
          </a:lstStyle>
          <a:p>
            <a:pPr>
              <a:defRPr/>
            </a:pPr>
            <a:r>
              <a:rPr lang="de-DE" sz="1200" dirty="0" smtClean="0">
                <a:solidFill>
                  <a:srgbClr val="DE984A"/>
                </a:solidFill>
              </a:rPr>
              <a:t>Dr. Rita Stoltenburg, Berlin</a:t>
            </a:r>
            <a:endParaRPr lang="de-DE" sz="1200" dirty="0">
              <a:solidFill>
                <a:srgbClr val="DE984A"/>
              </a:solidFill>
            </a:endParaRPr>
          </a:p>
        </p:txBody>
      </p:sp>
      <p:sp>
        <p:nvSpPr>
          <p:cNvPr id="3" name="Datumsplatzhalter 9"/>
          <p:cNvSpPr txBox="1">
            <a:spLocks/>
          </p:cNvSpPr>
          <p:nvPr userDrawn="1"/>
        </p:nvSpPr>
        <p:spPr>
          <a:xfrm>
            <a:off x="7657276" y="6237312"/>
            <a:ext cx="1196975" cy="365125"/>
          </a:xfrm>
          <a:prstGeom prst="rect">
            <a:avLst/>
          </a:prstGeom>
        </p:spPr>
        <p:txBody>
          <a:bodyPr lIns="0" tIns="0" rIns="0" bIns="0" anchor="b"/>
          <a:lstStyle/>
          <a:p>
            <a:pPr>
              <a:defRPr/>
            </a:pPr>
            <a:r>
              <a:rPr lang="de-DE" sz="1200" b="1" dirty="0">
                <a:solidFill>
                  <a:srgbClr val="DE984A"/>
                </a:solidFill>
              </a:rPr>
              <a:t>Folie Nr.: </a:t>
            </a:r>
            <a:fld id="{B741BA14-57AB-40CD-A796-852FFBCB4D1F}" type="slidenum">
              <a:rPr lang="de-DE" sz="1200" b="1">
                <a:solidFill>
                  <a:srgbClr val="DE984A"/>
                </a:solidFill>
              </a:rPr>
              <a:pPr>
                <a:defRPr/>
              </a:pPr>
              <a:t>‹Nr.›</a:t>
            </a:fld>
            <a:endParaRPr lang="de-DE" sz="1200" b="1" dirty="0">
              <a:solidFill>
                <a:srgbClr val="DE984A"/>
              </a:solidFill>
            </a:endParaRPr>
          </a:p>
        </p:txBody>
      </p:sp>
      <p:sp>
        <p:nvSpPr>
          <p:cNvPr id="4" name="Datumsplatzhalter 9"/>
          <p:cNvSpPr>
            <a:spLocks noGrp="1"/>
          </p:cNvSpPr>
          <p:nvPr>
            <p:ph type="dt" sz="half" idx="10"/>
          </p:nvPr>
        </p:nvSpPr>
        <p:spPr>
          <a:xfrm>
            <a:off x="-120954" y="6309320"/>
            <a:ext cx="1403176" cy="359768"/>
          </a:xfrm>
        </p:spPr>
        <p:txBody>
          <a:bodyPr/>
          <a:lstStyle>
            <a:lvl1pPr>
              <a:defRPr b="1">
                <a:solidFill>
                  <a:srgbClr val="DE984A"/>
                </a:solidFill>
                <a:latin typeface="Arial" charset="0"/>
              </a:defRPr>
            </a:lvl1pPr>
          </a:lstStyle>
          <a:p>
            <a:pPr>
              <a:defRPr/>
            </a:pPr>
            <a:fld id="{B932D3B9-7303-444D-B017-34C698D04A8C}" type="datetime1">
              <a:rPr lang="de-DE" smtClean="0"/>
              <a:pPr>
                <a:defRPr/>
              </a:pPr>
              <a:t>01.07.2014</a:t>
            </a:fld>
            <a:endParaRPr lang="de-DE" dirty="0"/>
          </a:p>
        </p:txBody>
      </p:sp>
    </p:spTree>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Datumsplatzhalter 9"/>
          <p:cNvSpPr txBox="1">
            <a:spLocks/>
          </p:cNvSpPr>
          <p:nvPr userDrawn="1"/>
        </p:nvSpPr>
        <p:spPr>
          <a:xfrm>
            <a:off x="3484113" y="6198363"/>
            <a:ext cx="2133600" cy="365125"/>
          </a:xfrm>
          <a:prstGeom prst="rect">
            <a:avLst/>
          </a:prstGeom>
        </p:spPr>
        <p:txBody>
          <a:bodyPr lIns="0" tIns="0" rIns="0" bIns="0" anchor="b"/>
          <a:lstStyle>
            <a:lvl1pPr>
              <a:defRPr b="1">
                <a:solidFill>
                  <a:srgbClr val="0000FF"/>
                </a:solidFill>
                <a:latin typeface="Arial" pitchFamily="34" charset="0"/>
                <a:cs typeface="Arial" pitchFamily="34" charset="0"/>
              </a:defRPr>
            </a:lvl1pPr>
          </a:lstStyle>
          <a:p>
            <a:pPr>
              <a:defRPr/>
            </a:pPr>
            <a:r>
              <a:rPr lang="de-DE" sz="1200" dirty="0" smtClean="0">
                <a:solidFill>
                  <a:srgbClr val="DE984A"/>
                </a:solidFill>
              </a:rPr>
              <a:t>Dr. Rita Stoltenburg, Berlin</a:t>
            </a:r>
            <a:endParaRPr lang="de-DE" sz="1200" dirty="0">
              <a:solidFill>
                <a:srgbClr val="DE984A"/>
              </a:solidFill>
            </a:endParaRPr>
          </a:p>
        </p:txBody>
      </p:sp>
      <p:sp>
        <p:nvSpPr>
          <p:cNvPr id="3" name="Datumsplatzhalter 9"/>
          <p:cNvSpPr txBox="1">
            <a:spLocks/>
          </p:cNvSpPr>
          <p:nvPr userDrawn="1"/>
        </p:nvSpPr>
        <p:spPr>
          <a:xfrm>
            <a:off x="7657276" y="6237312"/>
            <a:ext cx="1196975" cy="365125"/>
          </a:xfrm>
          <a:prstGeom prst="rect">
            <a:avLst/>
          </a:prstGeom>
        </p:spPr>
        <p:txBody>
          <a:bodyPr lIns="0" tIns="0" rIns="0" bIns="0" anchor="b"/>
          <a:lstStyle/>
          <a:p>
            <a:pPr>
              <a:defRPr/>
            </a:pPr>
            <a:r>
              <a:rPr lang="de-DE" sz="1200" b="1" dirty="0">
                <a:solidFill>
                  <a:srgbClr val="DE984A"/>
                </a:solidFill>
              </a:rPr>
              <a:t>Folie Nr.: </a:t>
            </a:r>
            <a:fld id="{B741BA14-57AB-40CD-A796-852FFBCB4D1F}" type="slidenum">
              <a:rPr lang="de-DE" sz="1200" b="1">
                <a:solidFill>
                  <a:srgbClr val="DE984A"/>
                </a:solidFill>
              </a:rPr>
              <a:pPr>
                <a:defRPr/>
              </a:pPr>
              <a:t>‹Nr.›</a:t>
            </a:fld>
            <a:endParaRPr lang="de-DE" sz="1200" b="1" dirty="0">
              <a:solidFill>
                <a:srgbClr val="DE984A"/>
              </a:solidFill>
            </a:endParaRPr>
          </a:p>
        </p:txBody>
      </p:sp>
      <p:sp>
        <p:nvSpPr>
          <p:cNvPr id="4" name="Datumsplatzhalter 9"/>
          <p:cNvSpPr>
            <a:spLocks noGrp="1"/>
          </p:cNvSpPr>
          <p:nvPr>
            <p:ph type="dt" sz="half" idx="10"/>
          </p:nvPr>
        </p:nvSpPr>
        <p:spPr>
          <a:xfrm>
            <a:off x="-120954" y="6309320"/>
            <a:ext cx="1403176" cy="359768"/>
          </a:xfrm>
        </p:spPr>
        <p:txBody>
          <a:bodyPr/>
          <a:lstStyle>
            <a:lvl1pPr>
              <a:defRPr b="1">
                <a:solidFill>
                  <a:srgbClr val="DE984A"/>
                </a:solidFill>
                <a:latin typeface="Arial" charset="0"/>
              </a:defRPr>
            </a:lvl1pPr>
          </a:lstStyle>
          <a:p>
            <a:pPr>
              <a:defRPr/>
            </a:pPr>
            <a:fld id="{B932D3B9-7303-444D-B017-34C698D04A8C}" type="datetime1">
              <a:rPr lang="de-DE" smtClean="0"/>
              <a:pPr>
                <a:defRPr/>
              </a:pPr>
              <a:t>01.07.2014</a:t>
            </a:fld>
            <a:endParaRPr lang="de-DE" dirty="0"/>
          </a:p>
        </p:txBody>
      </p:sp>
      <p:sp>
        <p:nvSpPr>
          <p:cNvPr id="5" name="Titel 4"/>
          <p:cNvSpPr>
            <a:spLocks noGrp="1"/>
          </p:cNvSpPr>
          <p:nvPr>
            <p:ph type="title"/>
          </p:nvPr>
        </p:nvSpPr>
        <p:spPr/>
        <p:txBody>
          <a:bodyPr/>
          <a:lstStyle/>
          <a:p>
            <a:r>
              <a:rPr lang="de-DE" smtClean="0"/>
              <a:t>Titelmasterformat durch Klicken bearbeiten</a:t>
            </a:r>
            <a:endParaRPr lang="de-DE"/>
          </a:p>
        </p:txBody>
      </p:sp>
    </p:spTree>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2717C1-24DA-4294-9360-D71D4AE16F9E}" type="datetimeFigureOut">
              <a:rPr lang="de-DE" smtClean="0"/>
              <a:pPr/>
              <a:t>01.07.2014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BF2C881-C974-4471-8403-C8C80E3ED912}"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6E2717C1-24DA-4294-9360-D71D4AE16F9E}" type="datetimeFigureOut">
              <a:rPr lang="de-DE" smtClean="0"/>
              <a:pPr/>
              <a:t>01.07.2014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BF2C881-C974-4471-8403-C8C80E3ED912}"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E2717C1-24DA-4294-9360-D71D4AE16F9E}" type="datetimeFigureOut">
              <a:rPr lang="de-DE" smtClean="0"/>
              <a:pPr/>
              <a:t>01.07.2014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BF2C881-C974-4471-8403-C8C80E3ED912}"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2717C1-24DA-4294-9360-D71D4AE16F9E}" type="datetimeFigureOut">
              <a:rPr lang="de-DE" smtClean="0"/>
              <a:pPr/>
              <a:t>01.07.2014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BF2C881-C974-4471-8403-C8C80E3ED912}"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717C1-24DA-4294-9360-D71D4AE16F9E}" type="datetimeFigureOut">
              <a:rPr lang="de-DE" smtClean="0"/>
              <a:pPr/>
              <a:t>01.07.2014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BF2C881-C974-4471-8403-C8C80E3ED912}"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717C1-24DA-4294-9360-D71D4AE16F9E}" type="datetimeFigureOut">
              <a:rPr lang="de-DE" smtClean="0"/>
              <a:pPr/>
              <a:t>01.07.2014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BF2C881-C974-4471-8403-C8C80E3ED912}"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717C1-24DA-4294-9360-D71D4AE16F9E}" type="datetimeFigureOut">
              <a:rPr lang="de-DE" smtClean="0"/>
              <a:pPr/>
              <a:t>01.07.2014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BF2C881-C974-4471-8403-C8C80E3ED912}"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E2717C1-24DA-4294-9360-D71D4AE16F9E}" type="datetimeFigureOut">
              <a:rPr lang="de-DE" smtClean="0"/>
              <a:pPr/>
              <a:t>01.07.2014</a:t>
            </a:fld>
            <a:endParaRPr lang="de-DE"/>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de-DE"/>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BF2C881-C974-4471-8403-C8C80E3ED912}" type="slidenum">
              <a:rPr lang="de-DE" smtClean="0"/>
              <a:pPr/>
              <a:t>‹Nr.›</a:t>
            </a:fld>
            <a:endParaRPr lang="de-DE"/>
          </a:p>
        </p:txBody>
      </p:sp>
    </p:spTree>
  </p:cSld>
  <p:clrMap bg1="dk1" tx1="lt1" bg2="dk2" tx2="lt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1"/>
          <p:cNvSpPr txBox="1">
            <a:spLocks noChangeArrowheads="1"/>
          </p:cNvSpPr>
          <p:nvPr/>
        </p:nvSpPr>
        <p:spPr bwMode="auto">
          <a:xfrm>
            <a:off x="1907704" y="476672"/>
            <a:ext cx="5073906" cy="830997"/>
          </a:xfrm>
          <a:prstGeom prst="rect">
            <a:avLst/>
          </a:prstGeom>
          <a:noFill/>
          <a:ln w="9525">
            <a:noFill/>
            <a:miter lim="800000"/>
            <a:headEnd/>
            <a:tailEnd/>
          </a:ln>
        </p:spPr>
        <p:txBody>
          <a:bodyPr wrap="square">
            <a:spAutoFit/>
          </a:bodyPr>
          <a:lstStyle/>
          <a:p>
            <a:pPr algn="ctr"/>
            <a:r>
              <a:rPr lang="de-DE" sz="2400" dirty="0"/>
              <a:t>Abschlussprüfung</a:t>
            </a:r>
          </a:p>
          <a:p>
            <a:r>
              <a:rPr lang="de-DE" sz="2400" dirty="0" smtClean="0"/>
              <a:t>   Master </a:t>
            </a:r>
            <a:r>
              <a:rPr lang="de-DE" sz="2400" dirty="0" err="1"/>
              <a:t>of</a:t>
            </a:r>
            <a:r>
              <a:rPr lang="de-DE" sz="2400" dirty="0"/>
              <a:t> Science </a:t>
            </a:r>
            <a:r>
              <a:rPr lang="de-DE" sz="2400" dirty="0" smtClean="0"/>
              <a:t>in Oral </a:t>
            </a:r>
            <a:r>
              <a:rPr lang="de-DE" sz="2400" dirty="0" err="1"/>
              <a:t>Implantologie</a:t>
            </a:r>
            <a:endParaRPr lang="de-DE" sz="2400" dirty="0"/>
          </a:p>
        </p:txBody>
      </p:sp>
      <p:sp>
        <p:nvSpPr>
          <p:cNvPr id="7171" name="Textfeld 4"/>
          <p:cNvSpPr txBox="1">
            <a:spLocks noChangeArrowheads="1"/>
          </p:cNvSpPr>
          <p:nvPr/>
        </p:nvSpPr>
        <p:spPr bwMode="auto">
          <a:xfrm>
            <a:off x="2195513" y="3933825"/>
            <a:ext cx="4498975" cy="708025"/>
          </a:xfrm>
          <a:prstGeom prst="rect">
            <a:avLst/>
          </a:prstGeom>
          <a:noFill/>
          <a:ln w="9525">
            <a:noFill/>
            <a:miter lim="800000"/>
            <a:headEnd/>
            <a:tailEnd/>
          </a:ln>
        </p:spPr>
        <p:txBody>
          <a:bodyPr wrap="none">
            <a:spAutoFit/>
          </a:bodyPr>
          <a:lstStyle/>
          <a:p>
            <a:pPr algn="ctr"/>
            <a:r>
              <a:rPr lang="de-DE" sz="2000" dirty="0"/>
              <a:t>Dr. med. dent. Rita Stoltenburg, Berlin</a:t>
            </a:r>
          </a:p>
          <a:p>
            <a:pPr algn="ctr"/>
            <a:endParaRPr lang="de-DE" sz="2000" dirty="0"/>
          </a:p>
        </p:txBody>
      </p:sp>
      <p:sp>
        <p:nvSpPr>
          <p:cNvPr id="7172" name="Textfeld 5"/>
          <p:cNvSpPr txBox="1">
            <a:spLocks noChangeArrowheads="1"/>
          </p:cNvSpPr>
          <p:nvPr/>
        </p:nvSpPr>
        <p:spPr bwMode="auto">
          <a:xfrm>
            <a:off x="2051720" y="4653136"/>
            <a:ext cx="4733667" cy="707886"/>
          </a:xfrm>
          <a:prstGeom prst="rect">
            <a:avLst/>
          </a:prstGeom>
          <a:noFill/>
          <a:ln w="9525">
            <a:noFill/>
            <a:miter lim="800000"/>
            <a:headEnd/>
            <a:tailEnd/>
          </a:ln>
        </p:spPr>
        <p:txBody>
          <a:bodyPr wrap="none">
            <a:spAutoFit/>
          </a:bodyPr>
          <a:lstStyle/>
          <a:p>
            <a:pPr algn="ctr"/>
            <a:r>
              <a:rPr lang="de-DE" sz="2000" b="1" dirty="0"/>
              <a:t>Betreuer:</a:t>
            </a:r>
          </a:p>
          <a:p>
            <a:pPr algn="ctr"/>
            <a:r>
              <a:rPr lang="de-DE" sz="2000" dirty="0"/>
              <a:t> Prof. Dr. med. Dr. med. </a:t>
            </a:r>
            <a:r>
              <a:rPr lang="de-DE" sz="2000" dirty="0" err="1"/>
              <a:t>dent</a:t>
            </a:r>
            <a:r>
              <a:rPr lang="de-DE" sz="2000" dirty="0"/>
              <a:t>. Hendrik </a:t>
            </a:r>
            <a:r>
              <a:rPr lang="de-DE" sz="2000" dirty="0" err="1"/>
              <a:t>Terheyden</a:t>
            </a:r>
            <a:endParaRPr lang="de-DE" sz="2000" dirty="0"/>
          </a:p>
        </p:txBody>
      </p:sp>
      <p:sp>
        <p:nvSpPr>
          <p:cNvPr id="7173" name="Datumsplatzhalter 6"/>
          <p:cNvSpPr>
            <a:spLocks noGrp="1"/>
          </p:cNvSpPr>
          <p:nvPr>
            <p:ph type="dt" sz="quarter" idx="10"/>
          </p:nvPr>
        </p:nvSpPr>
        <p:spPr/>
        <p:txBody>
          <a:bodyPr/>
          <a:lstStyle/>
          <a:p>
            <a:fld id="{6D82BE98-F60C-4095-BF6B-F0980C4F8121}" type="datetime1">
              <a:rPr lang="de-DE" smtClean="0"/>
              <a:pPr/>
              <a:t>01.07.2014</a:t>
            </a:fld>
            <a:endParaRPr lang="de-DE" dirty="0" smtClean="0"/>
          </a:p>
        </p:txBody>
      </p:sp>
      <p:sp>
        <p:nvSpPr>
          <p:cNvPr id="7" name="Textfeld 6"/>
          <p:cNvSpPr txBox="1"/>
          <p:nvPr/>
        </p:nvSpPr>
        <p:spPr>
          <a:xfrm>
            <a:off x="1115616" y="1700808"/>
            <a:ext cx="7218643" cy="1877437"/>
          </a:xfrm>
          <a:prstGeom prst="rect">
            <a:avLst/>
          </a:prstGeom>
          <a:noFill/>
        </p:spPr>
        <p:txBody>
          <a:bodyPr wrap="none" rtlCol="0">
            <a:spAutoFit/>
          </a:bodyPr>
          <a:lstStyle/>
          <a:p>
            <a:r>
              <a:rPr lang="de-DE" sz="3200" dirty="0" smtClean="0">
                <a:latin typeface="Arial" pitchFamily="34" charset="0"/>
                <a:cs typeface="Arial" pitchFamily="34" charset="0"/>
              </a:rPr>
              <a:t>         Experimenteller Vergleich:</a:t>
            </a:r>
          </a:p>
          <a:p>
            <a:endParaRPr lang="de-DE" sz="2000" dirty="0" smtClean="0">
              <a:latin typeface="Arial" pitchFamily="34" charset="0"/>
              <a:cs typeface="Arial" pitchFamily="34" charset="0"/>
            </a:endParaRPr>
          </a:p>
          <a:p>
            <a:r>
              <a:rPr lang="de-DE" sz="3200" b="1" dirty="0" smtClean="0">
                <a:latin typeface="Arial" pitchFamily="34" charset="0"/>
                <a:cs typeface="Arial" pitchFamily="34" charset="0"/>
              </a:rPr>
              <a:t> „  Selbstschneidendes Implantat </a:t>
            </a:r>
          </a:p>
          <a:p>
            <a:r>
              <a:rPr lang="de-DE" sz="3200" b="1" dirty="0" smtClean="0">
                <a:latin typeface="Arial" pitchFamily="34" charset="0"/>
                <a:cs typeface="Arial" pitchFamily="34" charset="0"/>
              </a:rPr>
              <a:t>vs. Implantat mit Gewindevorschnitt</a:t>
            </a:r>
            <a:endParaRPr lang="de-DE" sz="3200" b="1" dirty="0">
              <a:latin typeface="Arial" pitchFamily="34" charset="0"/>
              <a:cs typeface="Arial" pitchFamily="34" charset="0"/>
            </a:endParaRPr>
          </a:p>
        </p:txBody>
      </p:sp>
    </p:spTree>
  </p:cSld>
  <p:clrMapOvr>
    <a:masterClrMapping/>
  </p:clrMapOvr>
  <p:transition spd="med">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87624" y="620688"/>
            <a:ext cx="6840760" cy="4154984"/>
          </a:xfrm>
          <a:prstGeom prst="rect">
            <a:avLst/>
          </a:prstGeom>
        </p:spPr>
        <p:txBody>
          <a:bodyPr wrap="square">
            <a:spAutoFit/>
          </a:bodyPr>
          <a:lstStyle/>
          <a:p>
            <a:pPr algn="ctr"/>
            <a:endParaRPr lang="de-DE" sz="2400" b="1" i="1" dirty="0" smtClean="0">
              <a:solidFill>
                <a:schemeClr val="tx1">
                  <a:lumMod val="95000"/>
                </a:schemeClr>
              </a:solidFill>
              <a:latin typeface="Bradley Hand ITC" pitchFamily="66" charset="0"/>
              <a:cs typeface="Arial" pitchFamily="34" charset="0"/>
            </a:endParaRPr>
          </a:p>
          <a:p>
            <a:pPr algn="ctr"/>
            <a:r>
              <a:rPr lang="de-DE" sz="2000" b="1" i="1" dirty="0" smtClean="0">
                <a:solidFill>
                  <a:schemeClr val="tx1">
                    <a:lumMod val="85000"/>
                  </a:schemeClr>
                </a:solidFill>
                <a:latin typeface="Bradley Hand ITC" pitchFamily="66" charset="0"/>
                <a:cs typeface="Arial" pitchFamily="34" charset="0"/>
              </a:rPr>
              <a:t>Für die Versuchsserie kamen der Schädelknochen vom Schwein und die Rinderbrustrippe in die engere Wahl.</a:t>
            </a:r>
          </a:p>
          <a:p>
            <a:pPr algn="ctr"/>
            <a:endParaRPr lang="de-DE" sz="2000" b="1" i="1" dirty="0" smtClean="0">
              <a:solidFill>
                <a:schemeClr val="tx1">
                  <a:lumMod val="85000"/>
                </a:schemeClr>
              </a:solidFill>
              <a:latin typeface="Bradley Hand ITC" pitchFamily="66" charset="0"/>
              <a:cs typeface="Arial" pitchFamily="34" charset="0"/>
            </a:endParaRPr>
          </a:p>
          <a:p>
            <a:pPr algn="ctr"/>
            <a:r>
              <a:rPr lang="de-DE" sz="2000" b="1" i="1" dirty="0" smtClean="0">
                <a:solidFill>
                  <a:schemeClr val="tx1">
                    <a:lumMod val="85000"/>
                  </a:schemeClr>
                </a:solidFill>
                <a:latin typeface="Bradley Hand ITC" pitchFamily="66" charset="0"/>
                <a:cs typeface="Arial" pitchFamily="34" charset="0"/>
              </a:rPr>
              <a:t>Nach der Röntgenauswertung zeigte sich,                                         dass die Rinder-Brustrippe  im Gegensatz zum Schädelknochen vom Schwein eine geringere Knochendichte aufweist, aber einen dem menschlichen Kieferknochen vergleichbareren Anteil von kortikalem und spongiösem Knochengewebe besitzt. </a:t>
            </a:r>
          </a:p>
          <a:p>
            <a:pPr algn="ctr"/>
            <a:endParaRPr lang="de-DE" sz="2000" b="1" i="1" dirty="0" smtClean="0">
              <a:solidFill>
                <a:schemeClr val="tx1">
                  <a:lumMod val="85000"/>
                </a:schemeClr>
              </a:solidFill>
              <a:latin typeface="Bradley Hand ITC" pitchFamily="66" charset="0"/>
              <a:cs typeface="Arial" pitchFamily="34" charset="0"/>
            </a:endParaRPr>
          </a:p>
          <a:p>
            <a:pPr algn="ctr"/>
            <a:r>
              <a:rPr lang="de-DE" sz="2000" b="1" i="1" dirty="0" smtClean="0">
                <a:solidFill>
                  <a:schemeClr val="tx1">
                    <a:lumMod val="85000"/>
                  </a:schemeClr>
                </a:solidFill>
                <a:latin typeface="Bradley Hand ITC" pitchFamily="66" charset="0"/>
                <a:cs typeface="Arial" pitchFamily="34" charset="0"/>
              </a:rPr>
              <a:t>Die Rinderbrustrippe kam deshalb auch ausschließlich für die Hauptversuche zum Einsatz.</a:t>
            </a:r>
          </a:p>
        </p:txBody>
      </p:sp>
    </p:spTree>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umsplatzhalter 3"/>
          <p:cNvSpPr>
            <a:spLocks noGrp="1"/>
          </p:cNvSpPr>
          <p:nvPr>
            <p:ph type="dt" sz="quarter" idx="10"/>
          </p:nvPr>
        </p:nvSpPr>
        <p:spPr bwMode="auto">
          <a:noFill/>
          <a:ln>
            <a:miter lim="800000"/>
            <a:headEnd/>
            <a:tailEnd/>
          </a:ln>
        </p:spPr>
        <p:txBody>
          <a:bodyPr/>
          <a:lstStyle/>
          <a:p>
            <a:fld id="{3205AD75-D527-479F-AEC1-AA37AEC6F742}" type="datetime1">
              <a:rPr lang="de-DE" smtClean="0"/>
              <a:pPr/>
              <a:t>01.07.2014</a:t>
            </a:fld>
            <a:endParaRPr lang="de-DE" smtClean="0"/>
          </a:p>
        </p:txBody>
      </p:sp>
      <p:sp>
        <p:nvSpPr>
          <p:cNvPr id="8" name="Titel 7"/>
          <p:cNvSpPr>
            <a:spLocks noGrp="1"/>
          </p:cNvSpPr>
          <p:nvPr>
            <p:ph type="title" idx="4294967295"/>
          </p:nvPr>
        </p:nvSpPr>
        <p:spPr>
          <a:xfrm>
            <a:off x="0" y="548680"/>
            <a:ext cx="9144000" cy="1340173"/>
          </a:xfrm>
        </p:spPr>
        <p:txBody>
          <a:bodyPr/>
          <a:lstStyle/>
          <a:p>
            <a:pPr>
              <a:lnSpc>
                <a:spcPct val="150000"/>
              </a:lnSpc>
              <a:defRPr/>
            </a:pPr>
            <a:r>
              <a:rPr lang="de-DE" sz="3200" b="1" dirty="0" smtClean="0">
                <a:solidFill>
                  <a:schemeClr val="tx1"/>
                </a:solidFill>
                <a:latin typeface="Arial" pitchFamily="34" charset="0"/>
                <a:cs typeface="Arial" pitchFamily="34" charset="0"/>
              </a:rPr>
              <a:t>             2. Material und Methoden</a:t>
            </a:r>
            <a:br>
              <a:rPr lang="de-DE" sz="3200" b="1" dirty="0" smtClean="0">
                <a:solidFill>
                  <a:schemeClr val="tx1"/>
                </a:solidFill>
                <a:latin typeface="Arial" pitchFamily="34" charset="0"/>
                <a:cs typeface="Arial" pitchFamily="34" charset="0"/>
              </a:rPr>
            </a:br>
            <a:r>
              <a:rPr lang="de-DE" sz="2400" b="1" dirty="0" smtClean="0">
                <a:solidFill>
                  <a:schemeClr val="tx1"/>
                </a:solidFill>
                <a:latin typeface="Arial" pitchFamily="34" charset="0"/>
                <a:cs typeface="Arial" pitchFamily="34" charset="0"/>
              </a:rPr>
              <a:t>                </a:t>
            </a:r>
            <a:r>
              <a:rPr lang="de-DE" sz="2800" dirty="0" smtClean="0">
                <a:latin typeface="Arial" pitchFamily="34" charset="0"/>
                <a:cs typeface="Arial" pitchFamily="34" charset="0"/>
              </a:rPr>
              <a:t>„formkongruente  </a:t>
            </a:r>
            <a:r>
              <a:rPr lang="de-DE" sz="2800" dirty="0" err="1" smtClean="0">
                <a:latin typeface="Arial" pitchFamily="34" charset="0"/>
                <a:cs typeface="Arial" pitchFamily="34" charset="0"/>
              </a:rPr>
              <a:t>implantate</a:t>
            </a:r>
            <a:r>
              <a:rPr lang="de-DE" sz="2800" dirty="0" smtClean="0">
                <a:latin typeface="Arial" pitchFamily="34" charset="0"/>
                <a:cs typeface="Arial" pitchFamily="34" charset="0"/>
              </a:rPr>
              <a:t>“</a:t>
            </a:r>
            <a:r>
              <a:rPr lang="de-DE" sz="2800" dirty="0" smtClean="0">
                <a:solidFill>
                  <a:schemeClr val="tx1"/>
                </a:solidFill>
                <a:latin typeface="Arial" pitchFamily="34" charset="0"/>
                <a:cs typeface="Arial" pitchFamily="34" charset="0"/>
              </a:rPr>
              <a:t> </a:t>
            </a:r>
            <a:endParaRPr lang="de-DE" sz="2800" dirty="0" smtClean="0">
              <a:solidFill>
                <a:schemeClr val="tx1"/>
              </a:solidFill>
              <a:latin typeface="Arial" charset="0"/>
              <a:ea typeface="+mn-ea"/>
              <a:cs typeface="Arial" charset="0"/>
            </a:endParaRPr>
          </a:p>
        </p:txBody>
      </p:sp>
      <p:pic>
        <p:nvPicPr>
          <p:cNvPr id="15364" name="Grafik 23" descr="IMG_1934a.jpg"/>
          <p:cNvPicPr>
            <a:picLocks noChangeAspect="1" noChangeArrowheads="1"/>
          </p:cNvPicPr>
          <p:nvPr/>
        </p:nvPicPr>
        <p:blipFill>
          <a:blip r:embed="rId3" cstate="print">
            <a:lum contrast="40000"/>
          </a:blip>
          <a:srcRect/>
          <a:stretch>
            <a:fillRect/>
          </a:stretch>
        </p:blipFill>
        <p:spPr bwMode="auto">
          <a:xfrm>
            <a:off x="4932040" y="2132329"/>
            <a:ext cx="3192166" cy="2880847"/>
          </a:xfrm>
          <a:prstGeom prst="flowChartProcess">
            <a:avLst/>
          </a:prstGeom>
          <a:noFill/>
          <a:ln w="9525">
            <a:noFill/>
            <a:miter lim="800000"/>
            <a:headEnd/>
            <a:tailEnd/>
          </a:ln>
        </p:spPr>
      </p:pic>
      <p:sp>
        <p:nvSpPr>
          <p:cNvPr id="16389" name="Textfeld 8"/>
          <p:cNvSpPr txBox="1">
            <a:spLocks noChangeArrowheads="1"/>
          </p:cNvSpPr>
          <p:nvPr/>
        </p:nvSpPr>
        <p:spPr bwMode="auto">
          <a:xfrm>
            <a:off x="5220072" y="5013176"/>
            <a:ext cx="2869237" cy="461665"/>
          </a:xfrm>
          <a:prstGeom prst="rect">
            <a:avLst/>
          </a:prstGeom>
          <a:noFill/>
          <a:ln w="9525">
            <a:noFill/>
            <a:miter lim="800000"/>
            <a:headEnd/>
            <a:tailEnd/>
          </a:ln>
        </p:spPr>
        <p:txBody>
          <a:bodyPr wrap="square">
            <a:spAutoFit/>
          </a:bodyPr>
          <a:lstStyle/>
          <a:p>
            <a:r>
              <a:rPr lang="de-DE" sz="2400" i="1" dirty="0">
                <a:latin typeface="Arial" pitchFamily="34" charset="0"/>
                <a:cs typeface="Arial" pitchFamily="34" charset="0"/>
              </a:rPr>
              <a:t>Fa. Schütz Dental</a:t>
            </a:r>
          </a:p>
        </p:txBody>
      </p:sp>
      <p:pic>
        <p:nvPicPr>
          <p:cNvPr id="15366" name="Picture 3" descr="general und GewSchneider"/>
          <p:cNvPicPr>
            <a:picLocks noChangeAspect="1" noChangeArrowheads="1"/>
          </p:cNvPicPr>
          <p:nvPr/>
        </p:nvPicPr>
        <p:blipFill>
          <a:blip r:embed="rId4" cstate="print">
            <a:lum bright="20000" contrast="40000"/>
          </a:blip>
          <a:srcRect/>
          <a:stretch>
            <a:fillRect/>
          </a:stretch>
        </p:blipFill>
        <p:spPr bwMode="auto">
          <a:xfrm rot="10800000">
            <a:off x="971600" y="2132856"/>
            <a:ext cx="3192152" cy="2880318"/>
          </a:xfrm>
          <a:prstGeom prst="flowChartProcess">
            <a:avLst/>
          </a:prstGeom>
          <a:noFill/>
          <a:ln w="9525">
            <a:noFill/>
            <a:miter lim="800000"/>
            <a:headEnd/>
            <a:tailEnd/>
          </a:ln>
        </p:spPr>
      </p:pic>
      <p:sp>
        <p:nvSpPr>
          <p:cNvPr id="16392" name="Textfeld 12"/>
          <p:cNvSpPr txBox="1">
            <a:spLocks noChangeArrowheads="1"/>
          </p:cNvSpPr>
          <p:nvPr/>
        </p:nvSpPr>
        <p:spPr bwMode="auto">
          <a:xfrm>
            <a:off x="899592" y="5013176"/>
            <a:ext cx="3456384" cy="461665"/>
          </a:xfrm>
          <a:prstGeom prst="rect">
            <a:avLst/>
          </a:prstGeom>
          <a:noFill/>
          <a:ln w="9525">
            <a:noFill/>
            <a:miter lim="800000"/>
            <a:headEnd/>
            <a:tailEnd/>
          </a:ln>
        </p:spPr>
        <p:txBody>
          <a:bodyPr wrap="square">
            <a:spAutoFit/>
          </a:bodyPr>
          <a:lstStyle/>
          <a:p>
            <a:r>
              <a:rPr lang="de-DE" sz="2400" i="1" dirty="0">
                <a:latin typeface="Arial" pitchFamily="34" charset="0"/>
                <a:cs typeface="Arial" pitchFamily="34" charset="0"/>
              </a:rPr>
              <a:t>Fa. General </a:t>
            </a:r>
            <a:r>
              <a:rPr lang="de-DE" sz="2400" i="1" dirty="0" err="1">
                <a:latin typeface="Arial" pitchFamily="34" charset="0"/>
                <a:cs typeface="Arial" pitchFamily="34" charset="0"/>
              </a:rPr>
              <a:t>Implants</a:t>
            </a:r>
            <a:endParaRPr lang="de-DE" sz="2400" i="1" dirty="0">
              <a:latin typeface="Arial" pitchFamily="34" charset="0"/>
              <a:cs typeface="Arial" pitchFamily="34" charset="0"/>
            </a:endParaRPr>
          </a:p>
        </p:txBody>
      </p:sp>
      <p:sp>
        <p:nvSpPr>
          <p:cNvPr id="15369" name="Textfeld 10"/>
          <p:cNvSpPr txBox="1">
            <a:spLocks noChangeArrowheads="1"/>
          </p:cNvSpPr>
          <p:nvPr/>
        </p:nvSpPr>
        <p:spPr bwMode="auto">
          <a:xfrm>
            <a:off x="2267744" y="2204864"/>
            <a:ext cx="701369" cy="461665"/>
          </a:xfrm>
          <a:prstGeom prst="rect">
            <a:avLst/>
          </a:prstGeom>
          <a:noFill/>
          <a:ln w="9525">
            <a:noFill/>
            <a:miter lim="800000"/>
            <a:headEnd/>
            <a:tailEnd/>
          </a:ln>
        </p:spPr>
        <p:txBody>
          <a:bodyPr wrap="square">
            <a:spAutoFit/>
          </a:bodyPr>
          <a:lstStyle/>
          <a:p>
            <a:r>
              <a:rPr lang="de-DE" sz="2400" b="1" dirty="0">
                <a:solidFill>
                  <a:schemeClr val="bg1"/>
                </a:solidFill>
                <a:latin typeface="Arial" pitchFamily="34" charset="0"/>
                <a:cs typeface="Arial" pitchFamily="34" charset="0"/>
              </a:rPr>
              <a:t>SSI</a:t>
            </a:r>
          </a:p>
        </p:txBody>
      </p:sp>
      <p:sp>
        <p:nvSpPr>
          <p:cNvPr id="15370" name="Textfeld 11"/>
          <p:cNvSpPr txBox="1">
            <a:spLocks noChangeArrowheads="1"/>
          </p:cNvSpPr>
          <p:nvPr/>
        </p:nvSpPr>
        <p:spPr bwMode="auto">
          <a:xfrm>
            <a:off x="1259632" y="2204864"/>
            <a:ext cx="734358" cy="461665"/>
          </a:xfrm>
          <a:prstGeom prst="rect">
            <a:avLst/>
          </a:prstGeom>
          <a:noFill/>
          <a:ln w="9525">
            <a:noFill/>
            <a:miter lim="800000"/>
            <a:headEnd/>
            <a:tailEnd/>
          </a:ln>
        </p:spPr>
        <p:txBody>
          <a:bodyPr wrap="square">
            <a:spAutoFit/>
          </a:bodyPr>
          <a:lstStyle/>
          <a:p>
            <a:r>
              <a:rPr lang="de-DE" sz="2400" b="1" dirty="0">
                <a:solidFill>
                  <a:schemeClr val="bg1"/>
                </a:solidFill>
                <a:latin typeface="Arial" pitchFamily="34" charset="0"/>
                <a:cs typeface="Arial" pitchFamily="34" charset="0"/>
              </a:rPr>
              <a:t>KI</a:t>
            </a:r>
          </a:p>
        </p:txBody>
      </p:sp>
      <p:sp>
        <p:nvSpPr>
          <p:cNvPr id="15371" name="Textfeld 12"/>
          <p:cNvSpPr txBox="1">
            <a:spLocks noChangeArrowheads="1"/>
          </p:cNvSpPr>
          <p:nvPr/>
        </p:nvSpPr>
        <p:spPr bwMode="auto">
          <a:xfrm>
            <a:off x="5076056" y="1817700"/>
            <a:ext cx="620961" cy="400110"/>
          </a:xfrm>
          <a:prstGeom prst="rect">
            <a:avLst/>
          </a:prstGeom>
          <a:noFill/>
          <a:ln w="9525">
            <a:noFill/>
            <a:miter lim="800000"/>
            <a:headEnd/>
            <a:tailEnd/>
          </a:ln>
        </p:spPr>
        <p:txBody>
          <a:bodyPr wrap="square">
            <a:spAutoFit/>
          </a:bodyPr>
          <a:lstStyle/>
          <a:p>
            <a:r>
              <a:rPr lang="de-DE" sz="2000" b="1" dirty="0">
                <a:solidFill>
                  <a:schemeClr val="bg1"/>
                </a:solidFill>
                <a:latin typeface="Arial" pitchFamily="34" charset="0"/>
                <a:cs typeface="Arial" pitchFamily="34" charset="0"/>
              </a:rPr>
              <a:t>SSI</a:t>
            </a:r>
          </a:p>
        </p:txBody>
      </p:sp>
      <p:sp>
        <p:nvSpPr>
          <p:cNvPr id="15372" name="Textfeld 13"/>
          <p:cNvSpPr txBox="1">
            <a:spLocks noChangeArrowheads="1"/>
          </p:cNvSpPr>
          <p:nvPr/>
        </p:nvSpPr>
        <p:spPr bwMode="auto">
          <a:xfrm>
            <a:off x="4932040" y="2132856"/>
            <a:ext cx="637609" cy="400110"/>
          </a:xfrm>
          <a:prstGeom prst="rect">
            <a:avLst/>
          </a:prstGeom>
          <a:noFill/>
          <a:ln w="9525">
            <a:noFill/>
            <a:miter lim="800000"/>
            <a:headEnd/>
            <a:tailEnd/>
          </a:ln>
        </p:spPr>
        <p:txBody>
          <a:bodyPr wrap="square">
            <a:spAutoFit/>
          </a:bodyPr>
          <a:lstStyle/>
          <a:p>
            <a:r>
              <a:rPr lang="de-DE" sz="2000" b="1" dirty="0">
                <a:solidFill>
                  <a:schemeClr val="bg1"/>
                </a:solidFill>
                <a:latin typeface="Arial" pitchFamily="34" charset="0"/>
                <a:cs typeface="Arial" pitchFamily="34" charset="0"/>
              </a:rPr>
              <a:t>KI</a:t>
            </a:r>
          </a:p>
        </p:txBody>
      </p:sp>
      <p:pic>
        <p:nvPicPr>
          <p:cNvPr id="17" name="Grafik 8" descr="IMG_1922a.jpg"/>
          <p:cNvPicPr/>
          <p:nvPr/>
        </p:nvPicPr>
        <p:blipFill>
          <a:blip r:embed="rId5" cstate="print">
            <a:lum bright="10000"/>
          </a:blip>
          <a:srcRect l="21030" t="4392" r="52256" b="5068"/>
          <a:stretch>
            <a:fillRect/>
          </a:stretch>
        </p:blipFill>
        <p:spPr>
          <a:xfrm>
            <a:off x="7308304" y="2132856"/>
            <a:ext cx="792089" cy="2868784"/>
          </a:xfrm>
          <a:prstGeom prst="rect">
            <a:avLst/>
          </a:prstGeom>
        </p:spPr>
      </p:pic>
    </p:spTree>
  </p:cSld>
  <p:clrMapOvr>
    <a:masterClrMapping/>
  </p:clrMapOvr>
  <p:transition spd="med">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87624" y="620688"/>
            <a:ext cx="6912768" cy="4801314"/>
          </a:xfrm>
          <a:prstGeom prst="rect">
            <a:avLst/>
          </a:prstGeom>
        </p:spPr>
        <p:txBody>
          <a:bodyPr wrap="square">
            <a:spAutoFit/>
          </a:bodyPr>
          <a:lstStyle/>
          <a:p>
            <a:pPr algn="ctr"/>
            <a:r>
              <a:rPr lang="de-DE" b="1" i="1" dirty="0" smtClean="0">
                <a:solidFill>
                  <a:schemeClr val="tx1">
                    <a:lumMod val="85000"/>
                  </a:schemeClr>
                </a:solidFill>
                <a:latin typeface="Bradley Hand ITC" pitchFamily="66" charset="0"/>
                <a:cs typeface="Arial" pitchFamily="34" charset="0"/>
              </a:rPr>
              <a:t>Darüberhinaus kamen für die Hauptversuche  die Implantate                                                                  der Fa. General </a:t>
            </a:r>
            <a:r>
              <a:rPr lang="de-DE" b="1" i="1" dirty="0" err="1" smtClean="0">
                <a:solidFill>
                  <a:schemeClr val="tx1">
                    <a:lumMod val="85000"/>
                  </a:schemeClr>
                </a:solidFill>
                <a:latin typeface="Bradley Hand ITC" pitchFamily="66" charset="0"/>
                <a:cs typeface="Arial" pitchFamily="34" charset="0"/>
              </a:rPr>
              <a:t>Implants</a:t>
            </a:r>
            <a:r>
              <a:rPr lang="de-DE" b="1" i="1" dirty="0" smtClean="0">
                <a:solidFill>
                  <a:schemeClr val="tx1">
                    <a:lumMod val="85000"/>
                  </a:schemeClr>
                </a:solidFill>
                <a:latin typeface="Bradley Hand ITC" pitchFamily="66" charset="0"/>
                <a:cs typeface="Arial" pitchFamily="34" charset="0"/>
              </a:rPr>
              <a:t> und der Fa. Schütz Dental  zur Anwendung.</a:t>
            </a:r>
          </a:p>
          <a:p>
            <a:pPr algn="ctr"/>
            <a:r>
              <a:rPr lang="de-DE" b="1" i="1" dirty="0" smtClean="0">
                <a:solidFill>
                  <a:schemeClr val="tx1">
                    <a:lumMod val="85000"/>
                  </a:schemeClr>
                </a:solidFill>
                <a:latin typeface="Bradley Hand ITC" pitchFamily="66" charset="0"/>
                <a:cs typeface="Arial" pitchFamily="34" charset="0"/>
              </a:rPr>
              <a:t> </a:t>
            </a:r>
          </a:p>
          <a:p>
            <a:pPr algn="ctr"/>
            <a:r>
              <a:rPr lang="de-DE" b="1" i="1" dirty="0" smtClean="0">
                <a:solidFill>
                  <a:schemeClr val="tx1">
                    <a:lumMod val="85000"/>
                  </a:schemeClr>
                </a:solidFill>
                <a:latin typeface="Bradley Hand ITC" pitchFamily="66" charset="0"/>
                <a:cs typeface="Arial" pitchFamily="34" charset="0"/>
              </a:rPr>
              <a:t>Eine zwingende Voraussetzung für eine vergleichende Analyse der beiden </a:t>
            </a:r>
            <a:r>
              <a:rPr lang="de-DE" b="1" i="1" dirty="0" err="1" smtClean="0">
                <a:solidFill>
                  <a:schemeClr val="tx1">
                    <a:lumMod val="85000"/>
                  </a:schemeClr>
                </a:solidFill>
                <a:latin typeface="Bradley Hand ITC" pitchFamily="66" charset="0"/>
                <a:cs typeface="Arial" pitchFamily="34" charset="0"/>
              </a:rPr>
              <a:t>Implantattypen</a:t>
            </a:r>
            <a:r>
              <a:rPr lang="de-DE" b="1" i="1" dirty="0" smtClean="0">
                <a:solidFill>
                  <a:schemeClr val="tx1">
                    <a:lumMod val="85000"/>
                  </a:schemeClr>
                </a:solidFill>
                <a:latin typeface="Bradley Hand ITC" pitchFamily="66" charset="0"/>
                <a:cs typeface="Arial" pitchFamily="34" charset="0"/>
              </a:rPr>
              <a:t> war die Formkongruenz.</a:t>
            </a:r>
          </a:p>
          <a:p>
            <a:pPr algn="ctr"/>
            <a:r>
              <a:rPr lang="de-DE" b="1" i="1" dirty="0" smtClean="0">
                <a:solidFill>
                  <a:schemeClr val="tx1">
                    <a:lumMod val="85000"/>
                  </a:schemeClr>
                </a:solidFill>
                <a:latin typeface="Bradley Hand ITC" pitchFamily="66" charset="0"/>
                <a:cs typeface="Arial" pitchFamily="34" charset="0"/>
              </a:rPr>
              <a:t>Das  bedeutet gleiche Länge, Durchmesser und  gleiche Form                                 innerhalb eines Herstellers. </a:t>
            </a:r>
          </a:p>
          <a:p>
            <a:pPr algn="ctr"/>
            <a:endParaRPr lang="de-DE" b="1" i="1" dirty="0" smtClean="0">
              <a:solidFill>
                <a:schemeClr val="tx1">
                  <a:lumMod val="85000"/>
                </a:schemeClr>
              </a:solidFill>
              <a:latin typeface="Bradley Hand ITC" pitchFamily="66" charset="0"/>
              <a:cs typeface="Arial" pitchFamily="34" charset="0"/>
            </a:endParaRPr>
          </a:p>
          <a:p>
            <a:pPr algn="ctr">
              <a:defRPr/>
            </a:pPr>
            <a:r>
              <a:rPr lang="de-DE" b="1" i="1" dirty="0" smtClean="0">
                <a:solidFill>
                  <a:schemeClr val="tx1">
                    <a:lumMod val="85000"/>
                  </a:schemeClr>
                </a:solidFill>
                <a:latin typeface="Bradley Hand ITC" pitchFamily="66" charset="0"/>
                <a:cs typeface="Arial" pitchFamily="34" charset="0"/>
              </a:rPr>
              <a:t>Verschiedene Hersteller haben  zwar  selbstschneidende und nicht selbstschneidende Implantate  in ihrem Portfolio, aber leider nicht in wirklich formkongruenten Varianten. Für  die Versuche dieser Studie  erklärten sich jedoch die Fa. General </a:t>
            </a:r>
            <a:r>
              <a:rPr lang="de-DE" b="1" i="1" dirty="0" err="1" smtClean="0">
                <a:solidFill>
                  <a:schemeClr val="tx1">
                    <a:lumMod val="85000"/>
                  </a:schemeClr>
                </a:solidFill>
                <a:latin typeface="Bradley Hand ITC" pitchFamily="66" charset="0"/>
                <a:cs typeface="Arial" pitchFamily="34" charset="0"/>
              </a:rPr>
              <a:t>Implants</a:t>
            </a:r>
            <a:r>
              <a:rPr lang="de-DE" b="1" i="1" dirty="0" smtClean="0">
                <a:solidFill>
                  <a:schemeClr val="tx1">
                    <a:lumMod val="85000"/>
                  </a:schemeClr>
                </a:solidFill>
                <a:latin typeface="Bradley Hand ITC" pitchFamily="66" charset="0"/>
                <a:cs typeface="Arial" pitchFamily="34" charset="0"/>
              </a:rPr>
              <a:t> und Schütz Dental bereit, eigens formkongruente Implantate mit dem dazugehörigen Gewindeschneider für das klassische Implantat  zu fertigen. </a:t>
            </a:r>
          </a:p>
          <a:p>
            <a:pPr algn="ctr">
              <a:defRPr/>
            </a:pPr>
            <a:r>
              <a:rPr lang="de-DE" b="1" i="1" dirty="0" smtClean="0">
                <a:solidFill>
                  <a:schemeClr val="tx1">
                    <a:lumMod val="85000"/>
                  </a:schemeClr>
                </a:solidFill>
                <a:latin typeface="Bradley Hand ITC" pitchFamily="66" charset="0"/>
                <a:cs typeface="Arial" pitchFamily="34" charset="0"/>
              </a:rPr>
              <a:t>Der einzige Unterschied  zwischen dem SSI und KI  besteht in der „Selbstschneide“.</a:t>
            </a:r>
          </a:p>
        </p:txBody>
      </p:sp>
    </p:spTree>
  </p:cSld>
  <p:clrMapOvr>
    <a:masterClrMapping/>
  </p:clrMapOvr>
  <p:transition spd="med">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umsplatzhalter 3"/>
          <p:cNvSpPr>
            <a:spLocks noGrp="1"/>
          </p:cNvSpPr>
          <p:nvPr>
            <p:ph type="dt" sz="quarter" idx="10"/>
          </p:nvPr>
        </p:nvSpPr>
        <p:spPr bwMode="auto">
          <a:noFill/>
          <a:ln>
            <a:miter lim="800000"/>
            <a:headEnd/>
            <a:tailEnd/>
          </a:ln>
        </p:spPr>
        <p:txBody>
          <a:bodyPr/>
          <a:lstStyle/>
          <a:p>
            <a:fld id="{FA15149B-2C82-46E1-878A-B184DFB2CDB3}" type="datetime1">
              <a:rPr lang="de-DE" smtClean="0"/>
              <a:pPr/>
              <a:t>01.07.2014</a:t>
            </a:fld>
            <a:endParaRPr lang="de-DE" smtClean="0"/>
          </a:p>
        </p:txBody>
      </p:sp>
      <p:sp>
        <p:nvSpPr>
          <p:cNvPr id="7" name="Titel 6"/>
          <p:cNvSpPr>
            <a:spLocks noGrp="1"/>
          </p:cNvSpPr>
          <p:nvPr>
            <p:ph type="title" idx="4294967295"/>
          </p:nvPr>
        </p:nvSpPr>
        <p:spPr>
          <a:xfrm>
            <a:off x="0" y="548680"/>
            <a:ext cx="9144000" cy="1269306"/>
          </a:xfrm>
        </p:spPr>
        <p:txBody>
          <a:bodyPr/>
          <a:lstStyle/>
          <a:p>
            <a:pPr algn="ctr">
              <a:lnSpc>
                <a:spcPct val="150000"/>
              </a:lnSpc>
              <a:defRPr/>
            </a:pPr>
            <a:r>
              <a:rPr lang="de-DE" sz="3200" b="1" dirty="0" smtClean="0">
                <a:solidFill>
                  <a:schemeClr val="tx1"/>
                </a:solidFill>
                <a:latin typeface="Arial"/>
                <a:ea typeface="+mn-ea"/>
                <a:cs typeface="Arial"/>
              </a:rPr>
              <a:t>2. Material und Methoden</a:t>
            </a:r>
            <a:r>
              <a:rPr lang="de-DE" sz="2800" b="1" dirty="0" smtClean="0">
                <a:solidFill>
                  <a:schemeClr val="tx1"/>
                </a:solidFill>
                <a:latin typeface="Arial"/>
                <a:ea typeface="+mn-ea"/>
                <a:cs typeface="Arial"/>
              </a:rPr>
              <a:t/>
            </a:r>
            <a:br>
              <a:rPr lang="de-DE" sz="2800" b="1" dirty="0" smtClean="0">
                <a:solidFill>
                  <a:schemeClr val="tx1"/>
                </a:solidFill>
                <a:latin typeface="Arial"/>
                <a:ea typeface="+mn-ea"/>
                <a:cs typeface="Arial"/>
              </a:rPr>
            </a:br>
            <a:r>
              <a:rPr lang="de-DE" sz="2800" dirty="0" smtClean="0">
                <a:solidFill>
                  <a:schemeClr val="tx1"/>
                </a:solidFill>
                <a:latin typeface="Arial"/>
                <a:ea typeface="+mn-ea"/>
                <a:cs typeface="Arial"/>
              </a:rPr>
              <a:t>Modellkasten </a:t>
            </a:r>
            <a:r>
              <a:rPr lang="de-DE" sz="2000" dirty="0" smtClean="0">
                <a:solidFill>
                  <a:schemeClr val="tx1"/>
                </a:solidFill>
                <a:latin typeface="Arial"/>
                <a:ea typeface="+mn-ea"/>
                <a:cs typeface="Arial"/>
              </a:rPr>
              <a:t>vs.</a:t>
            </a:r>
            <a:r>
              <a:rPr lang="de-DE" sz="2800" dirty="0" smtClean="0">
                <a:solidFill>
                  <a:schemeClr val="tx1"/>
                </a:solidFill>
                <a:latin typeface="Arial"/>
                <a:ea typeface="+mn-ea"/>
                <a:cs typeface="Arial"/>
              </a:rPr>
              <a:t> </a:t>
            </a:r>
            <a:r>
              <a:rPr lang="de-DE" sz="2800" dirty="0" smtClean="0">
                <a:latin typeface="Arial"/>
                <a:ea typeface="+mn-ea"/>
                <a:cs typeface="Arial"/>
              </a:rPr>
              <a:t>Schraubstock</a:t>
            </a:r>
            <a:endParaRPr lang="de-DE" sz="2800" dirty="0"/>
          </a:p>
        </p:txBody>
      </p:sp>
      <p:pic>
        <p:nvPicPr>
          <p:cNvPr id="30724" name="Grafik 7" descr="IMG_1748"/>
          <p:cNvPicPr>
            <a:picLocks noChangeAspect="1" noChangeArrowheads="1"/>
          </p:cNvPicPr>
          <p:nvPr/>
        </p:nvPicPr>
        <p:blipFill>
          <a:blip r:embed="rId3" cstate="print">
            <a:lum contrast="40000"/>
          </a:blip>
          <a:srcRect l="7300" t="2738"/>
          <a:stretch>
            <a:fillRect/>
          </a:stretch>
        </p:blipFill>
        <p:spPr bwMode="auto">
          <a:xfrm>
            <a:off x="971600" y="2132856"/>
            <a:ext cx="3356025" cy="2763327"/>
          </a:xfrm>
          <a:prstGeom prst="rect">
            <a:avLst/>
          </a:prstGeom>
          <a:noFill/>
          <a:ln w="9525">
            <a:noFill/>
            <a:miter lim="800000"/>
            <a:headEnd/>
            <a:tailEnd/>
          </a:ln>
        </p:spPr>
      </p:pic>
      <p:pic>
        <p:nvPicPr>
          <p:cNvPr id="25604" name="Grafik 1808" descr="Schraubstock.jpg"/>
          <p:cNvPicPr>
            <a:picLocks noChangeAspect="1" noChangeArrowheads="1"/>
          </p:cNvPicPr>
          <p:nvPr/>
        </p:nvPicPr>
        <p:blipFill>
          <a:blip r:embed="rId4" cstate="print">
            <a:lum contrast="40000"/>
          </a:blip>
          <a:srcRect l="3809" r="2858"/>
          <a:stretch>
            <a:fillRect/>
          </a:stretch>
        </p:blipFill>
        <p:spPr bwMode="auto">
          <a:xfrm>
            <a:off x="5004048" y="2132856"/>
            <a:ext cx="3188447" cy="2798025"/>
          </a:xfrm>
          <a:prstGeom prst="rect">
            <a:avLst/>
          </a:prstGeom>
          <a:noFill/>
          <a:ln w="9525">
            <a:noFill/>
            <a:miter lim="800000"/>
            <a:headEnd/>
            <a:tailEnd/>
          </a:ln>
        </p:spPr>
      </p:pic>
      <p:sp>
        <p:nvSpPr>
          <p:cNvPr id="30727" name="Textfeld 7"/>
          <p:cNvSpPr txBox="1">
            <a:spLocks noChangeArrowheads="1"/>
          </p:cNvSpPr>
          <p:nvPr/>
        </p:nvSpPr>
        <p:spPr bwMode="auto">
          <a:xfrm>
            <a:off x="1115616" y="4941168"/>
            <a:ext cx="2564727" cy="461665"/>
          </a:xfrm>
          <a:prstGeom prst="rect">
            <a:avLst/>
          </a:prstGeom>
          <a:noFill/>
          <a:ln w="9525">
            <a:noFill/>
            <a:miter lim="800000"/>
            <a:headEnd/>
            <a:tailEnd/>
          </a:ln>
        </p:spPr>
        <p:txBody>
          <a:bodyPr wrap="square">
            <a:spAutoFit/>
          </a:bodyPr>
          <a:lstStyle/>
          <a:p>
            <a:r>
              <a:rPr lang="de-DE" sz="2400" i="1" dirty="0">
                <a:latin typeface="Arial" pitchFamily="34" charset="0"/>
                <a:cs typeface="Arial" pitchFamily="34" charset="0"/>
              </a:rPr>
              <a:t>für Vorversuche</a:t>
            </a:r>
          </a:p>
        </p:txBody>
      </p:sp>
      <p:sp>
        <p:nvSpPr>
          <p:cNvPr id="8" name="Textfeld 7"/>
          <p:cNvSpPr txBox="1"/>
          <p:nvPr/>
        </p:nvSpPr>
        <p:spPr>
          <a:xfrm>
            <a:off x="4788024" y="4941168"/>
            <a:ext cx="3888432" cy="461665"/>
          </a:xfrm>
          <a:prstGeom prst="rect">
            <a:avLst/>
          </a:prstGeom>
          <a:noFill/>
        </p:spPr>
        <p:txBody>
          <a:bodyPr wrap="square" rtlCol="0">
            <a:spAutoFit/>
          </a:bodyPr>
          <a:lstStyle/>
          <a:p>
            <a:r>
              <a:rPr lang="de-DE" sz="2400" b="1" i="1" dirty="0" smtClean="0">
                <a:latin typeface="Arial" pitchFamily="34" charset="0"/>
                <a:cs typeface="Arial" pitchFamily="34" charset="0"/>
              </a:rPr>
              <a:t> </a:t>
            </a:r>
            <a:r>
              <a:rPr lang="de-DE" sz="2400" i="1" dirty="0" smtClean="0">
                <a:latin typeface="Arial" pitchFamily="34" charset="0"/>
                <a:cs typeface="Arial" pitchFamily="34" charset="0"/>
              </a:rPr>
              <a:t>Vor- und Hauptversuche</a:t>
            </a:r>
            <a:endParaRPr lang="de-DE" sz="2400" i="1" dirty="0">
              <a:latin typeface="Arial" pitchFamily="34" charset="0"/>
              <a:cs typeface="Arial" pitchFamily="34" charset="0"/>
            </a:endParaRPr>
          </a:p>
        </p:txBody>
      </p:sp>
    </p:spTree>
  </p:cSld>
  <p:clrMapOvr>
    <a:masterClrMapping/>
  </p:clrMapOvr>
  <p:transition spd="med">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87624" y="692696"/>
            <a:ext cx="6984776" cy="4801314"/>
          </a:xfrm>
          <a:prstGeom prst="rect">
            <a:avLst/>
          </a:prstGeom>
        </p:spPr>
        <p:txBody>
          <a:bodyPr wrap="square">
            <a:spAutoFit/>
          </a:bodyPr>
          <a:lstStyle/>
          <a:p>
            <a:pPr algn="ctr"/>
            <a:r>
              <a:rPr lang="de-DE" b="1" i="1" dirty="0" smtClean="0">
                <a:solidFill>
                  <a:schemeClr val="tx1">
                    <a:lumMod val="85000"/>
                  </a:schemeClr>
                </a:solidFill>
                <a:latin typeface="Bradley Hand ITC" pitchFamily="66" charset="0"/>
                <a:cs typeface="Arial" pitchFamily="34" charset="0"/>
              </a:rPr>
              <a:t>Diese Studie sollte möglichst unter realitätsnahen,                                                                      d.h. mundhöhlensimulierten Bedingungen durchgeführt werden.  </a:t>
            </a:r>
          </a:p>
          <a:p>
            <a:pPr algn="ctr"/>
            <a:r>
              <a:rPr lang="de-DE" b="1" i="1" dirty="0" smtClean="0">
                <a:solidFill>
                  <a:schemeClr val="tx1">
                    <a:lumMod val="85000"/>
                  </a:schemeClr>
                </a:solidFill>
                <a:latin typeface="Bradley Hand ITC" pitchFamily="66" charset="0"/>
                <a:cs typeface="Arial" pitchFamily="34" charset="0"/>
              </a:rPr>
              <a:t>Für diesen Zweck wurde ein Modellkasten konstruiert,  in welchem gleichzeitig die feste Positionierung der Implantate möglich war und die Insertion unter erschwerten Bedingungen, d.h. im </a:t>
            </a:r>
            <a:r>
              <a:rPr lang="de-DE" b="1" i="1" dirty="0" err="1" smtClean="0">
                <a:solidFill>
                  <a:schemeClr val="tx1">
                    <a:lumMod val="85000"/>
                  </a:schemeClr>
                </a:solidFill>
                <a:latin typeface="Bradley Hand ITC" pitchFamily="66" charset="0"/>
                <a:cs typeface="Arial" pitchFamily="34" charset="0"/>
              </a:rPr>
              <a:t>III.Quadranten</a:t>
            </a:r>
            <a:r>
              <a:rPr lang="de-DE" b="1" i="1" dirty="0" smtClean="0">
                <a:solidFill>
                  <a:schemeClr val="tx1">
                    <a:lumMod val="85000"/>
                  </a:schemeClr>
                </a:solidFill>
                <a:latin typeface="Bradley Hand ITC" pitchFamily="66" charset="0"/>
                <a:cs typeface="Arial" pitchFamily="34" charset="0"/>
              </a:rPr>
              <a:t> unter </a:t>
            </a:r>
            <a:r>
              <a:rPr lang="de-DE" b="1" i="1" dirty="0" err="1" smtClean="0">
                <a:solidFill>
                  <a:schemeClr val="tx1">
                    <a:lumMod val="85000"/>
                  </a:schemeClr>
                </a:solidFill>
                <a:latin typeface="Bradley Hand ITC" pitchFamily="66" charset="0"/>
                <a:cs typeface="Arial" pitchFamily="34" charset="0"/>
              </a:rPr>
              <a:t>vollbezahnter</a:t>
            </a:r>
            <a:r>
              <a:rPr lang="de-DE" b="1" i="1" dirty="0" smtClean="0">
                <a:solidFill>
                  <a:schemeClr val="tx1">
                    <a:lumMod val="85000"/>
                  </a:schemeClr>
                </a:solidFill>
                <a:latin typeface="Bradley Hand ITC" pitchFamily="66" charset="0"/>
                <a:cs typeface="Arial" pitchFamily="34" charset="0"/>
              </a:rPr>
              <a:t> OK-Reihe durchgeführt werden konnte.</a:t>
            </a:r>
          </a:p>
          <a:p>
            <a:pPr algn="ctr"/>
            <a:endParaRPr lang="de-DE" b="1" i="1" dirty="0" smtClean="0">
              <a:solidFill>
                <a:schemeClr val="tx1">
                  <a:lumMod val="85000"/>
                </a:schemeClr>
              </a:solidFill>
              <a:latin typeface="Bradley Hand ITC" pitchFamily="66" charset="0"/>
              <a:cs typeface="Arial" pitchFamily="34" charset="0"/>
            </a:endParaRPr>
          </a:p>
          <a:p>
            <a:pPr algn="ctr"/>
            <a:r>
              <a:rPr lang="de-DE" b="1" i="1" dirty="0" smtClean="0">
                <a:solidFill>
                  <a:schemeClr val="tx1">
                    <a:lumMod val="85000"/>
                  </a:schemeClr>
                </a:solidFill>
                <a:latin typeface="Bradley Hand ITC" pitchFamily="66" charset="0"/>
                <a:cs typeface="Arial" pitchFamily="34" charset="0"/>
              </a:rPr>
              <a:t>Um auszuschließen, dass die sich ergebenden Ausdrehmomente das  Ergebnis der erschwerten Insertionsbedingungen im Modellkasten sind und sich </a:t>
            </a:r>
            <a:r>
              <a:rPr lang="de-DE" b="1" i="1" dirty="0" smtClean="0">
                <a:solidFill>
                  <a:schemeClr val="tx1">
                    <a:lumMod val="85000"/>
                  </a:schemeClr>
                </a:solidFill>
                <a:latin typeface="Bradley Hand ITC" pitchFamily="66" charset="0"/>
              </a:rPr>
              <a:t> </a:t>
            </a:r>
            <a:r>
              <a:rPr lang="de-DE" b="1" i="1" dirty="0" smtClean="0">
                <a:solidFill>
                  <a:schemeClr val="tx1">
                    <a:lumMod val="85000"/>
                  </a:schemeClr>
                </a:solidFill>
                <a:latin typeface="Bradley Hand ITC" pitchFamily="66" charset="0"/>
                <a:cs typeface="Arial" pitchFamily="34" charset="0"/>
              </a:rPr>
              <a:t>die Unterschiede der Ausdrehmomente zwischen dem SSI und dem klassischen Implantat  bei ungünstigeren Insertionsbedingungen nur noch verschärfen würden,  wurden weitere Probe- und letztendlich die Hauptversuche unter Laborbedingungen im Schraubstock durchgeführt.  Störfaktoren beim Einbringen der klassischen Implantate nach dem Gewindevorschnitt waren damit weitgehend ausgeschlossen.</a:t>
            </a:r>
          </a:p>
          <a:p>
            <a:endParaRPr lang="de-DE" i="1" dirty="0" smtClean="0">
              <a:solidFill>
                <a:schemeClr val="tx1">
                  <a:lumMod val="85000"/>
                </a:schemeClr>
              </a:solidFill>
              <a:latin typeface="Blackadder ITC" pitchFamily="82" charset="0"/>
            </a:endParaRPr>
          </a:p>
        </p:txBody>
      </p:sp>
    </p:spTree>
  </p:cSld>
  <p:clrMapOvr>
    <a:masterClrMapping/>
  </p:clrMapOvr>
  <p:transition spd="med">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umsplatzhalter 4"/>
          <p:cNvSpPr>
            <a:spLocks noGrp="1"/>
          </p:cNvSpPr>
          <p:nvPr>
            <p:ph type="dt" sz="quarter" idx="10"/>
          </p:nvPr>
        </p:nvSpPr>
        <p:spPr bwMode="auto">
          <a:noFill/>
          <a:ln>
            <a:miter lim="800000"/>
            <a:headEnd/>
            <a:tailEnd/>
          </a:ln>
        </p:spPr>
        <p:txBody>
          <a:bodyPr/>
          <a:lstStyle/>
          <a:p>
            <a:fld id="{AF9ACFDE-8A51-41C0-8447-419D75CF02C2}" type="datetime1">
              <a:rPr lang="de-DE" smtClean="0"/>
              <a:pPr/>
              <a:t>01.07.2014</a:t>
            </a:fld>
            <a:endParaRPr lang="de-DE" smtClean="0"/>
          </a:p>
        </p:txBody>
      </p:sp>
      <p:sp>
        <p:nvSpPr>
          <p:cNvPr id="16389" name="Titel 7"/>
          <p:cNvSpPr>
            <a:spLocks noGrp="1"/>
          </p:cNvSpPr>
          <p:nvPr>
            <p:ph type="title" idx="4294967295"/>
          </p:nvPr>
        </p:nvSpPr>
        <p:spPr>
          <a:xfrm>
            <a:off x="0" y="188640"/>
            <a:ext cx="9144000" cy="980728"/>
          </a:xfrm>
        </p:spPr>
        <p:txBody>
          <a:bodyPr/>
          <a:lstStyle/>
          <a:p>
            <a:pPr algn="ctr"/>
            <a:r>
              <a:rPr lang="de-DE" sz="3200" b="1" dirty="0" smtClean="0">
                <a:latin typeface="Arial" charset="0"/>
                <a:cs typeface="Arial" charset="0"/>
              </a:rPr>
              <a:t>2. Material und Methoden </a:t>
            </a:r>
          </a:p>
        </p:txBody>
      </p:sp>
      <p:sp>
        <p:nvSpPr>
          <p:cNvPr id="6" name="Textfeld 5"/>
          <p:cNvSpPr txBox="1">
            <a:spLocks noChangeArrowheads="1"/>
          </p:cNvSpPr>
          <p:nvPr/>
        </p:nvSpPr>
        <p:spPr bwMode="auto">
          <a:xfrm>
            <a:off x="3779912" y="1916832"/>
            <a:ext cx="5364088" cy="954107"/>
          </a:xfrm>
          <a:prstGeom prst="rect">
            <a:avLst/>
          </a:prstGeom>
          <a:noFill/>
          <a:ln w="9525">
            <a:noFill/>
            <a:miter lim="800000"/>
            <a:headEnd/>
            <a:tailEnd/>
          </a:ln>
        </p:spPr>
        <p:txBody>
          <a:bodyPr wrap="square">
            <a:spAutoFit/>
          </a:bodyPr>
          <a:lstStyle/>
          <a:p>
            <a:pPr algn="ctr"/>
            <a:r>
              <a:rPr lang="de-DE" sz="2800" dirty="0"/>
              <a:t> </a:t>
            </a:r>
            <a:r>
              <a:rPr lang="de-DE" sz="2800" cap="all" spc="50" dirty="0">
                <a:latin typeface="Arial" pitchFamily="34" charset="0"/>
                <a:cs typeface="Arial" pitchFamily="34" charset="0"/>
              </a:rPr>
              <a:t>Chirurgischer </a:t>
            </a:r>
            <a:r>
              <a:rPr lang="de-DE" sz="2800" cap="all" spc="50" dirty="0" smtClean="0">
                <a:latin typeface="Arial" pitchFamily="34" charset="0"/>
                <a:cs typeface="Arial" pitchFamily="34" charset="0"/>
              </a:rPr>
              <a:t>Motor                               </a:t>
            </a:r>
            <a:r>
              <a:rPr lang="de-DE" sz="2000" cap="all" spc="50" dirty="0" smtClean="0">
                <a:latin typeface="Arial" pitchFamily="34" charset="0"/>
                <a:cs typeface="Arial" pitchFamily="34" charset="0"/>
              </a:rPr>
              <a:t>vs</a:t>
            </a:r>
            <a:r>
              <a:rPr lang="de-DE" sz="2800" cap="all" spc="50" dirty="0" smtClean="0">
                <a:latin typeface="Arial" pitchFamily="34" charset="0"/>
                <a:cs typeface="Arial" pitchFamily="34" charset="0"/>
              </a:rPr>
              <a:t>. ratsche</a:t>
            </a:r>
            <a:endParaRPr lang="de-DE" sz="2800" cap="all" spc="50" dirty="0">
              <a:latin typeface="Arial" pitchFamily="34" charset="0"/>
              <a:cs typeface="Arial" pitchFamily="34" charset="0"/>
            </a:endParaRPr>
          </a:p>
        </p:txBody>
      </p:sp>
      <p:pic>
        <p:nvPicPr>
          <p:cNvPr id="7" name="Grafik 1793" descr="Ratsche.jpg"/>
          <p:cNvPicPr/>
          <p:nvPr/>
        </p:nvPicPr>
        <p:blipFill>
          <a:blip r:embed="rId3" cstate="print"/>
          <a:stretch>
            <a:fillRect/>
          </a:stretch>
        </p:blipFill>
        <p:spPr>
          <a:xfrm>
            <a:off x="4211960" y="3645025"/>
            <a:ext cx="4328398" cy="1080120"/>
          </a:xfrm>
          <a:prstGeom prst="rect">
            <a:avLst/>
          </a:prstGeom>
        </p:spPr>
      </p:pic>
      <p:pic>
        <p:nvPicPr>
          <p:cNvPr id="8" name="Grafik 24" descr="Surgi-Set Basic 1_300DPIa.jpg"/>
          <p:cNvPicPr/>
          <p:nvPr/>
        </p:nvPicPr>
        <p:blipFill>
          <a:blip r:embed="rId4" cstate="print">
            <a:lum contrast="40000"/>
          </a:blip>
          <a:stretch>
            <a:fillRect/>
          </a:stretch>
        </p:blipFill>
        <p:spPr>
          <a:xfrm>
            <a:off x="971600" y="1628800"/>
            <a:ext cx="2304256" cy="3744416"/>
          </a:xfrm>
          <a:prstGeom prst="rect">
            <a:avLst/>
          </a:prstGeom>
        </p:spPr>
      </p:pic>
      <p:sp>
        <p:nvSpPr>
          <p:cNvPr id="9" name="Textfeld 8"/>
          <p:cNvSpPr txBox="1"/>
          <p:nvPr/>
        </p:nvSpPr>
        <p:spPr>
          <a:xfrm>
            <a:off x="4283968" y="4869160"/>
            <a:ext cx="3826689" cy="461665"/>
          </a:xfrm>
          <a:prstGeom prst="rect">
            <a:avLst/>
          </a:prstGeom>
          <a:noFill/>
        </p:spPr>
        <p:txBody>
          <a:bodyPr wrap="none" rtlCol="0">
            <a:spAutoFit/>
          </a:bodyPr>
          <a:lstStyle/>
          <a:p>
            <a:r>
              <a:rPr lang="de-DE" sz="2400" b="1" i="1" dirty="0" smtClean="0">
                <a:latin typeface="Arial" pitchFamily="34" charset="0"/>
                <a:cs typeface="Arial" pitchFamily="34" charset="0"/>
              </a:rPr>
              <a:t>Ausdrehmoment in </a:t>
            </a:r>
            <a:r>
              <a:rPr lang="de-DE" sz="2400" b="1" i="1" dirty="0" err="1" smtClean="0">
                <a:latin typeface="Arial" pitchFamily="34" charset="0"/>
                <a:cs typeface="Arial" pitchFamily="34" charset="0"/>
              </a:rPr>
              <a:t>Ncm</a:t>
            </a:r>
            <a:r>
              <a:rPr lang="de-DE" sz="2400" b="1" i="1" dirty="0" smtClean="0">
                <a:latin typeface="Arial" pitchFamily="34" charset="0"/>
                <a:cs typeface="Arial" pitchFamily="34" charset="0"/>
              </a:rPr>
              <a:t> </a:t>
            </a:r>
            <a:endParaRPr lang="de-DE" sz="3200" b="1" i="1" dirty="0">
              <a:solidFill>
                <a:srgbClr val="DE984A"/>
              </a:solidFill>
              <a:latin typeface="Arial" pitchFamily="34" charset="0"/>
              <a:cs typeface="Arial" pitchFamily="34" charset="0"/>
            </a:endParaRPr>
          </a:p>
        </p:txBody>
      </p:sp>
    </p:spTree>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99592" y="764704"/>
            <a:ext cx="7272808" cy="4401205"/>
          </a:xfrm>
          <a:prstGeom prst="rect">
            <a:avLst/>
          </a:prstGeom>
        </p:spPr>
        <p:txBody>
          <a:bodyPr wrap="square">
            <a:spAutoFit/>
          </a:bodyPr>
          <a:lstStyle/>
          <a:p>
            <a:pPr algn="ctr"/>
            <a:r>
              <a:rPr lang="de-DE" sz="2000" b="1" i="1" dirty="0" smtClean="0">
                <a:solidFill>
                  <a:schemeClr val="tx1">
                    <a:lumMod val="85000"/>
                  </a:schemeClr>
                </a:solidFill>
                <a:latin typeface="Bradley Hand ITC" pitchFamily="66" charset="0"/>
                <a:cs typeface="Arial" pitchFamily="34" charset="0"/>
              </a:rPr>
              <a:t>Die Insertion und die sich anschließende Explantation der Implantate erfolgte  maschinell mit dem chirurgischen Motor von HKM. </a:t>
            </a:r>
          </a:p>
          <a:p>
            <a:pPr algn="ctr"/>
            <a:endParaRPr lang="de-DE" sz="2000" b="1" i="1" dirty="0" smtClean="0">
              <a:solidFill>
                <a:schemeClr val="tx1">
                  <a:lumMod val="85000"/>
                </a:schemeClr>
              </a:solidFill>
              <a:latin typeface="Bradley Hand ITC" pitchFamily="66" charset="0"/>
              <a:cs typeface="Arial" pitchFamily="34" charset="0"/>
            </a:endParaRPr>
          </a:p>
          <a:p>
            <a:pPr algn="ctr"/>
            <a:r>
              <a:rPr lang="de-DE" sz="2000" b="1" i="1" dirty="0" smtClean="0">
                <a:solidFill>
                  <a:schemeClr val="tx1">
                    <a:lumMod val="85000"/>
                  </a:schemeClr>
                </a:solidFill>
                <a:latin typeface="Bradley Hand ITC" pitchFamily="66" charset="0"/>
                <a:cs typeface="Arial" pitchFamily="34" charset="0"/>
              </a:rPr>
              <a:t>Aufgrund des stufenlosen </a:t>
            </a:r>
            <a:r>
              <a:rPr lang="de-DE" sz="2000" b="1" i="1" dirty="0" err="1" smtClean="0">
                <a:solidFill>
                  <a:schemeClr val="tx1">
                    <a:lumMod val="85000"/>
                  </a:schemeClr>
                </a:solidFill>
                <a:latin typeface="Bradley Hand ITC" pitchFamily="66" charset="0"/>
                <a:cs typeface="Arial" pitchFamily="34" charset="0"/>
              </a:rPr>
              <a:t>Torque</a:t>
            </a:r>
            <a:r>
              <a:rPr lang="de-DE" sz="2000" b="1" i="1" dirty="0" smtClean="0">
                <a:solidFill>
                  <a:schemeClr val="tx1">
                    <a:lumMod val="85000"/>
                  </a:schemeClr>
                </a:solidFill>
                <a:latin typeface="Bradley Hand ITC" pitchFamily="66" charset="0"/>
                <a:cs typeface="Arial" pitchFamily="34" charset="0"/>
              </a:rPr>
              <a:t>-Kontroll-Systems  war es möglich,   das minimal notwendige Ausdrehmoment zu messen.</a:t>
            </a:r>
          </a:p>
          <a:p>
            <a:pPr algn="ctr"/>
            <a:endParaRPr lang="de-DE" sz="2000" b="1" i="1" dirty="0" smtClean="0">
              <a:solidFill>
                <a:schemeClr val="tx1">
                  <a:lumMod val="85000"/>
                </a:schemeClr>
              </a:solidFill>
              <a:latin typeface="Bradley Hand ITC" pitchFamily="66" charset="0"/>
              <a:cs typeface="Arial" pitchFamily="34" charset="0"/>
            </a:endParaRPr>
          </a:p>
          <a:p>
            <a:pPr algn="ctr"/>
            <a:r>
              <a:rPr lang="de-DE" sz="2000" b="1" i="1" dirty="0" smtClean="0">
                <a:solidFill>
                  <a:schemeClr val="tx1">
                    <a:lumMod val="85000"/>
                  </a:schemeClr>
                </a:solidFill>
                <a:latin typeface="Bradley Hand ITC" pitchFamily="66" charset="0"/>
                <a:cs typeface="Arial" pitchFamily="34" charset="0"/>
              </a:rPr>
              <a:t>Darüberhinaus ist mit dem chirurgischen Motor im Gegensatz zur Ratsche eine kontinuierliche </a:t>
            </a:r>
            <a:r>
              <a:rPr lang="de-DE" sz="2000" b="1" i="1" dirty="0" err="1" smtClean="0">
                <a:solidFill>
                  <a:schemeClr val="tx1">
                    <a:lumMod val="85000"/>
                  </a:schemeClr>
                </a:solidFill>
                <a:latin typeface="Bradley Hand ITC" pitchFamily="66" charset="0"/>
                <a:cs typeface="Arial" pitchFamily="34" charset="0"/>
              </a:rPr>
              <a:t>Implantatinsertion</a:t>
            </a:r>
            <a:r>
              <a:rPr lang="de-DE" sz="2000" b="1" i="1" dirty="0" smtClean="0">
                <a:solidFill>
                  <a:schemeClr val="tx1">
                    <a:lumMod val="85000"/>
                  </a:schemeClr>
                </a:solidFill>
                <a:latin typeface="Bradley Hand ITC" pitchFamily="66" charset="0"/>
                <a:cs typeface="Arial" pitchFamily="34" charset="0"/>
              </a:rPr>
              <a:t> gewährleistet, </a:t>
            </a:r>
          </a:p>
          <a:p>
            <a:pPr algn="ctr"/>
            <a:r>
              <a:rPr lang="de-DE" sz="2000" b="1" i="1" dirty="0" smtClean="0">
                <a:solidFill>
                  <a:schemeClr val="tx1">
                    <a:lumMod val="85000"/>
                  </a:schemeClr>
                </a:solidFill>
                <a:latin typeface="Bradley Hand ITC" pitchFamily="66" charset="0"/>
                <a:cs typeface="Arial" pitchFamily="34" charset="0"/>
              </a:rPr>
              <a:t>d.h. eventuelle Verfälschungen der </a:t>
            </a:r>
            <a:r>
              <a:rPr lang="de-DE" sz="2000" b="1" i="1" dirty="0" err="1" smtClean="0">
                <a:solidFill>
                  <a:schemeClr val="tx1">
                    <a:lumMod val="85000"/>
                  </a:schemeClr>
                </a:solidFill>
                <a:latin typeface="Bradley Hand ITC" pitchFamily="66" charset="0"/>
                <a:cs typeface="Arial" pitchFamily="34" charset="0"/>
              </a:rPr>
              <a:t>Messergebnisse</a:t>
            </a:r>
            <a:r>
              <a:rPr lang="de-DE" sz="2000" b="1" i="1" dirty="0" smtClean="0">
                <a:solidFill>
                  <a:schemeClr val="tx1">
                    <a:lumMod val="85000"/>
                  </a:schemeClr>
                </a:solidFill>
                <a:latin typeface="Bradley Hand ITC" pitchFamily="66" charset="0"/>
                <a:cs typeface="Arial" pitchFamily="34" charset="0"/>
              </a:rPr>
              <a:t> durch die Ratsche konnte dadurch vermieden werden.</a:t>
            </a:r>
          </a:p>
          <a:p>
            <a:pPr algn="ctr"/>
            <a:endParaRPr lang="de-DE" sz="2000" b="1" i="1" dirty="0" smtClean="0">
              <a:solidFill>
                <a:schemeClr val="tx1">
                  <a:lumMod val="85000"/>
                </a:schemeClr>
              </a:solidFill>
              <a:latin typeface="Bradley Hand ITC" pitchFamily="66" charset="0"/>
              <a:cs typeface="Arial" pitchFamily="34" charset="0"/>
            </a:endParaRPr>
          </a:p>
          <a:p>
            <a:pPr algn="ctr"/>
            <a:r>
              <a:rPr lang="de-DE" sz="2000" b="1" i="1" dirty="0" smtClean="0">
                <a:solidFill>
                  <a:schemeClr val="tx1">
                    <a:lumMod val="85000"/>
                  </a:schemeClr>
                </a:solidFill>
                <a:latin typeface="Bradley Hand ITC" pitchFamily="66" charset="0"/>
                <a:cs typeface="Arial" pitchFamily="34" charset="0"/>
              </a:rPr>
              <a:t>Die Ratsche kam letztendlich nur für die Dekompressionsversuche zur Anwendung.</a:t>
            </a:r>
            <a:endParaRPr lang="de-DE" b="1" i="1" dirty="0" smtClean="0">
              <a:solidFill>
                <a:schemeClr val="tx1">
                  <a:lumMod val="85000"/>
                </a:schemeClr>
              </a:solidFill>
              <a:latin typeface="Bradley Hand ITC" pitchFamily="66" charset="0"/>
              <a:cs typeface="Arial" pitchFamily="34" charset="0"/>
            </a:endParaRPr>
          </a:p>
        </p:txBody>
      </p:sp>
    </p:spTree>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umsplatzhalter 1"/>
          <p:cNvSpPr>
            <a:spLocks noGrp="1"/>
          </p:cNvSpPr>
          <p:nvPr>
            <p:ph type="dt" sz="quarter" idx="10"/>
          </p:nvPr>
        </p:nvSpPr>
        <p:spPr bwMode="auto">
          <a:noFill/>
          <a:ln>
            <a:miter lim="800000"/>
            <a:headEnd/>
            <a:tailEnd/>
          </a:ln>
        </p:spPr>
        <p:txBody>
          <a:bodyPr/>
          <a:lstStyle/>
          <a:p>
            <a:fld id="{E7606FB2-0A02-4D1F-A516-A73CC1F08471}" type="datetime1">
              <a:rPr lang="de-DE" smtClean="0"/>
              <a:pPr/>
              <a:t>01.07.2014</a:t>
            </a:fld>
            <a:endParaRPr lang="de-DE" smtClean="0"/>
          </a:p>
        </p:txBody>
      </p:sp>
      <p:sp>
        <p:nvSpPr>
          <p:cNvPr id="17411" name="Rectangle 3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de-DE"/>
          </a:p>
        </p:txBody>
      </p:sp>
      <p:sp>
        <p:nvSpPr>
          <p:cNvPr id="17430" name="Titel 5"/>
          <p:cNvSpPr>
            <a:spLocks noGrp="1"/>
          </p:cNvSpPr>
          <p:nvPr>
            <p:ph type="title" idx="4294967295"/>
          </p:nvPr>
        </p:nvSpPr>
        <p:spPr>
          <a:xfrm>
            <a:off x="0" y="260648"/>
            <a:ext cx="9144000" cy="1080120"/>
          </a:xfrm>
        </p:spPr>
        <p:txBody>
          <a:bodyPr/>
          <a:lstStyle/>
          <a:p>
            <a:pPr algn="ctr">
              <a:lnSpc>
                <a:spcPct val="150000"/>
              </a:lnSpc>
            </a:pPr>
            <a:r>
              <a:rPr lang="de-DE" sz="3200" b="1" dirty="0" smtClean="0">
                <a:solidFill>
                  <a:schemeClr val="tx1"/>
                </a:solidFill>
                <a:latin typeface="Arial" charset="0"/>
                <a:cs typeface="Arial" charset="0"/>
              </a:rPr>
              <a:t>2. Material und Methoden</a:t>
            </a:r>
            <a:endParaRPr lang="de-DE" sz="3200" dirty="0" smtClean="0"/>
          </a:p>
        </p:txBody>
      </p:sp>
      <p:sp>
        <p:nvSpPr>
          <p:cNvPr id="17433" name="Rechteck 8"/>
          <p:cNvSpPr>
            <a:spLocks noChangeArrowheads="1"/>
          </p:cNvSpPr>
          <p:nvPr/>
        </p:nvSpPr>
        <p:spPr bwMode="auto">
          <a:xfrm>
            <a:off x="611560" y="1412776"/>
            <a:ext cx="257751" cy="523220"/>
          </a:xfrm>
          <a:prstGeom prst="rect">
            <a:avLst/>
          </a:prstGeom>
          <a:noFill/>
          <a:ln w="9525">
            <a:noFill/>
            <a:miter lim="800000"/>
            <a:headEnd/>
            <a:tailEnd/>
          </a:ln>
        </p:spPr>
        <p:txBody>
          <a:bodyPr wrap="square">
            <a:spAutoFit/>
          </a:bodyPr>
          <a:lstStyle/>
          <a:p>
            <a:r>
              <a:rPr lang="de-DE" sz="2800" dirty="0" smtClean="0">
                <a:latin typeface="Arial" pitchFamily="34" charset="0"/>
                <a:cs typeface="Arial" pitchFamily="34" charset="0"/>
              </a:rPr>
              <a:t> </a:t>
            </a:r>
            <a:endParaRPr lang="de-DE" sz="2800" dirty="0">
              <a:latin typeface="Arial" pitchFamily="34" charset="0"/>
              <a:cs typeface="Arial" pitchFamily="34" charset="0"/>
            </a:endParaRPr>
          </a:p>
        </p:txBody>
      </p:sp>
      <p:sp>
        <p:nvSpPr>
          <p:cNvPr id="16" name="Textfeld 15"/>
          <p:cNvSpPr txBox="1"/>
          <p:nvPr/>
        </p:nvSpPr>
        <p:spPr>
          <a:xfrm>
            <a:off x="1259632" y="4797152"/>
            <a:ext cx="2496196" cy="830997"/>
          </a:xfrm>
          <a:prstGeom prst="rect">
            <a:avLst/>
          </a:prstGeom>
          <a:noFill/>
        </p:spPr>
        <p:txBody>
          <a:bodyPr wrap="none" rtlCol="0">
            <a:spAutoFit/>
          </a:bodyPr>
          <a:lstStyle/>
          <a:p>
            <a:r>
              <a:rPr lang="de-DE" sz="2400" i="1" dirty="0" smtClean="0">
                <a:latin typeface="Arial" pitchFamily="34" charset="0"/>
                <a:cs typeface="Arial" pitchFamily="34" charset="0"/>
              </a:rPr>
              <a:t>Insertion und</a:t>
            </a:r>
          </a:p>
          <a:p>
            <a:r>
              <a:rPr lang="de-DE" sz="2400" i="1" dirty="0" smtClean="0">
                <a:latin typeface="Arial" pitchFamily="34" charset="0"/>
                <a:cs typeface="Arial" pitchFamily="34" charset="0"/>
              </a:rPr>
              <a:t>Dekompression </a:t>
            </a:r>
            <a:endParaRPr lang="de-DE" sz="2400" i="1" dirty="0">
              <a:latin typeface="Arial" pitchFamily="34" charset="0"/>
              <a:cs typeface="Arial" pitchFamily="34" charset="0"/>
            </a:endParaRPr>
          </a:p>
        </p:txBody>
      </p:sp>
      <p:sp>
        <p:nvSpPr>
          <p:cNvPr id="17" name="Textfeld 16"/>
          <p:cNvSpPr txBox="1"/>
          <p:nvPr/>
        </p:nvSpPr>
        <p:spPr>
          <a:xfrm>
            <a:off x="5652120" y="4797152"/>
            <a:ext cx="2480166" cy="830997"/>
          </a:xfrm>
          <a:prstGeom prst="rect">
            <a:avLst/>
          </a:prstGeom>
          <a:noFill/>
        </p:spPr>
        <p:txBody>
          <a:bodyPr wrap="none" rtlCol="0">
            <a:spAutoFit/>
          </a:bodyPr>
          <a:lstStyle/>
          <a:p>
            <a:r>
              <a:rPr lang="de-DE" sz="2400" i="1" dirty="0" smtClean="0">
                <a:latin typeface="Arial" pitchFamily="34" charset="0"/>
                <a:cs typeface="Arial" pitchFamily="34" charset="0"/>
              </a:rPr>
              <a:t>Reimplantation </a:t>
            </a:r>
          </a:p>
          <a:p>
            <a:r>
              <a:rPr lang="de-DE" sz="2400" i="1" dirty="0" smtClean="0">
                <a:latin typeface="Arial" pitchFamily="34" charset="0"/>
                <a:cs typeface="Arial" pitchFamily="34" charset="0"/>
              </a:rPr>
              <a:t>und Explantation</a:t>
            </a:r>
            <a:endParaRPr lang="de-DE" sz="2400" i="1" dirty="0">
              <a:latin typeface="Arial" pitchFamily="34" charset="0"/>
              <a:cs typeface="Arial" pitchFamily="34" charset="0"/>
            </a:endParaRPr>
          </a:p>
        </p:txBody>
      </p:sp>
      <p:sp>
        <p:nvSpPr>
          <p:cNvPr id="10" name="Rechteck 9"/>
          <p:cNvSpPr/>
          <p:nvPr/>
        </p:nvSpPr>
        <p:spPr>
          <a:xfrm>
            <a:off x="924146" y="4037002"/>
            <a:ext cx="3321089" cy="646331"/>
          </a:xfrm>
          <a:prstGeom prst="rect">
            <a:avLst/>
          </a:prstGeom>
        </p:spPr>
        <p:txBody>
          <a:bodyPr wrap="square">
            <a:spAutoFit/>
          </a:bodyPr>
          <a:lstStyle/>
          <a:p>
            <a:r>
              <a:rPr lang="de-DE" b="1" dirty="0" smtClean="0">
                <a:solidFill>
                  <a:schemeClr val="bg1"/>
                </a:solidFill>
                <a:latin typeface="Arial" pitchFamily="34" charset="0"/>
                <a:cs typeface="Arial" pitchFamily="34" charset="0"/>
              </a:rPr>
              <a:t> SSI    KI      SSI      KI     SSI    KI</a:t>
            </a:r>
          </a:p>
        </p:txBody>
      </p:sp>
      <p:pic>
        <p:nvPicPr>
          <p:cNvPr id="11" name="Grafik 10" descr="Bild 37"/>
          <p:cNvPicPr/>
          <p:nvPr/>
        </p:nvPicPr>
        <p:blipFill>
          <a:blip r:embed="rId3" cstate="print">
            <a:lum contrast="40000"/>
          </a:blip>
          <a:srcRect t="3551" r="6192" b="17422"/>
          <a:stretch>
            <a:fillRect/>
          </a:stretch>
        </p:blipFill>
        <p:spPr bwMode="auto">
          <a:xfrm>
            <a:off x="971600" y="1700808"/>
            <a:ext cx="3528392" cy="2988966"/>
          </a:xfrm>
          <a:prstGeom prst="rect">
            <a:avLst/>
          </a:prstGeom>
          <a:noFill/>
          <a:ln w="9525">
            <a:noFill/>
            <a:miter lim="800000"/>
            <a:headEnd/>
            <a:tailEnd/>
          </a:ln>
        </p:spPr>
      </p:pic>
      <p:sp>
        <p:nvSpPr>
          <p:cNvPr id="12" name="Rechteck 11"/>
          <p:cNvSpPr/>
          <p:nvPr/>
        </p:nvSpPr>
        <p:spPr>
          <a:xfrm>
            <a:off x="899592" y="4149080"/>
            <a:ext cx="3600400" cy="338554"/>
          </a:xfrm>
          <a:prstGeom prst="rect">
            <a:avLst/>
          </a:prstGeom>
        </p:spPr>
        <p:txBody>
          <a:bodyPr wrap="square">
            <a:spAutoFit/>
          </a:bodyPr>
          <a:lstStyle/>
          <a:p>
            <a:r>
              <a:rPr lang="de-DE" sz="1600" b="1" dirty="0" smtClean="0">
                <a:solidFill>
                  <a:schemeClr val="bg1"/>
                </a:solidFill>
                <a:latin typeface="Arial" pitchFamily="34" charset="0"/>
                <a:cs typeface="Arial" pitchFamily="34" charset="0"/>
              </a:rPr>
              <a:t>SSI     KI      SSI      KI    SSI    KI</a:t>
            </a:r>
            <a:endParaRPr lang="de-DE" sz="1600" b="1" dirty="0">
              <a:solidFill>
                <a:schemeClr val="bg1"/>
              </a:solidFill>
              <a:latin typeface="Arial" pitchFamily="34" charset="0"/>
              <a:cs typeface="Arial" pitchFamily="34" charset="0"/>
            </a:endParaRPr>
          </a:p>
        </p:txBody>
      </p:sp>
      <p:pic>
        <p:nvPicPr>
          <p:cNvPr id="13" name="Grafik 12" descr="Bild%2039d"/>
          <p:cNvPicPr/>
          <p:nvPr/>
        </p:nvPicPr>
        <p:blipFill>
          <a:blip r:embed="rId4" cstate="print">
            <a:lum contrast="40000"/>
          </a:blip>
          <a:srcRect l="11538" r="9615" b="21951"/>
          <a:stretch>
            <a:fillRect/>
          </a:stretch>
        </p:blipFill>
        <p:spPr bwMode="auto">
          <a:xfrm>
            <a:off x="5292080" y="1844824"/>
            <a:ext cx="3332370" cy="2887643"/>
          </a:xfrm>
          <a:prstGeom prst="rect">
            <a:avLst/>
          </a:prstGeom>
          <a:noFill/>
          <a:ln w="9525">
            <a:noFill/>
            <a:miter lim="800000"/>
            <a:headEnd/>
            <a:tailEnd/>
          </a:ln>
        </p:spPr>
      </p:pic>
      <p:sp>
        <p:nvSpPr>
          <p:cNvPr id="14" name="Rechteck 13"/>
          <p:cNvSpPr/>
          <p:nvPr/>
        </p:nvSpPr>
        <p:spPr>
          <a:xfrm>
            <a:off x="5292080" y="4149080"/>
            <a:ext cx="3649246" cy="338554"/>
          </a:xfrm>
          <a:prstGeom prst="rect">
            <a:avLst/>
          </a:prstGeom>
        </p:spPr>
        <p:txBody>
          <a:bodyPr wrap="square">
            <a:spAutoFit/>
          </a:bodyPr>
          <a:lstStyle/>
          <a:p>
            <a:r>
              <a:rPr lang="de-DE" sz="1600" b="1" dirty="0" smtClean="0">
                <a:solidFill>
                  <a:schemeClr val="bg1"/>
                </a:solidFill>
                <a:latin typeface="Arial" pitchFamily="34" charset="0"/>
                <a:cs typeface="Arial" pitchFamily="34" charset="0"/>
              </a:rPr>
              <a:t>SSI     KI      SSI      KI    SSI    KI</a:t>
            </a:r>
            <a:endParaRPr lang="de-DE" sz="1600" b="1" dirty="0">
              <a:solidFill>
                <a:schemeClr val="bg1"/>
              </a:solidFill>
              <a:latin typeface="Arial" pitchFamily="34" charset="0"/>
              <a:cs typeface="Arial" pitchFamily="34" charset="0"/>
            </a:endParaRPr>
          </a:p>
        </p:txBody>
      </p:sp>
    </p:spTree>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15616" y="764704"/>
            <a:ext cx="6912768" cy="4770537"/>
          </a:xfrm>
          <a:prstGeom prst="rect">
            <a:avLst/>
          </a:prstGeom>
        </p:spPr>
        <p:txBody>
          <a:bodyPr wrap="square">
            <a:spAutoFit/>
          </a:bodyPr>
          <a:lstStyle/>
          <a:p>
            <a:pPr algn="ctr"/>
            <a:r>
              <a:rPr lang="de-DE" sz="1600" b="1" i="1" dirty="0" smtClean="0">
                <a:solidFill>
                  <a:schemeClr val="tx1">
                    <a:lumMod val="85000"/>
                  </a:schemeClr>
                </a:solidFill>
                <a:latin typeface="Bradley Hand ITC" pitchFamily="66" charset="0"/>
                <a:cs typeface="Arial" pitchFamily="34" charset="0"/>
              </a:rPr>
              <a:t>Bezugnehmend auf die Versuchsdurchführung wurde das Knochenstück der Rinderbrustrippe für 30 </a:t>
            </a:r>
            <a:r>
              <a:rPr lang="de-DE" sz="1600" b="1" i="1" dirty="0" err="1" smtClean="0">
                <a:solidFill>
                  <a:schemeClr val="tx1">
                    <a:lumMod val="85000"/>
                  </a:schemeClr>
                </a:solidFill>
                <a:latin typeface="Bradley Hand ITC" pitchFamily="66" charset="0"/>
                <a:cs typeface="Arial" pitchFamily="34" charset="0"/>
              </a:rPr>
              <a:t>Implantatbohrungen</a:t>
            </a:r>
            <a:r>
              <a:rPr lang="de-DE" sz="1600" b="1" i="1" dirty="0" smtClean="0">
                <a:solidFill>
                  <a:schemeClr val="tx1">
                    <a:lumMod val="85000"/>
                  </a:schemeClr>
                </a:solidFill>
                <a:latin typeface="Bradley Hand ITC" pitchFamily="66" charset="0"/>
                <a:cs typeface="Arial" pitchFamily="34" charset="0"/>
              </a:rPr>
              <a:t> eingeteilt  (15 SSI und 15 KI)</a:t>
            </a:r>
          </a:p>
          <a:p>
            <a:pPr algn="ctr"/>
            <a:r>
              <a:rPr lang="de-DE" sz="1600" b="1" i="1" dirty="0" smtClean="0">
                <a:solidFill>
                  <a:schemeClr val="tx1">
                    <a:lumMod val="85000"/>
                  </a:schemeClr>
                </a:solidFill>
                <a:latin typeface="Bradley Hand ITC" pitchFamily="66" charset="0"/>
                <a:cs typeface="Arial" pitchFamily="34" charset="0"/>
              </a:rPr>
              <a:t> </a:t>
            </a:r>
          </a:p>
          <a:p>
            <a:pPr algn="ctr"/>
            <a:r>
              <a:rPr lang="de-DE" sz="1600" b="1" i="1" dirty="0" smtClean="0">
                <a:solidFill>
                  <a:schemeClr val="tx1">
                    <a:lumMod val="85000"/>
                  </a:schemeClr>
                </a:solidFill>
                <a:latin typeface="Bradley Hand ITC" pitchFamily="66" charset="0"/>
                <a:cs typeface="Arial" pitchFamily="34" charset="0"/>
              </a:rPr>
              <a:t>Die </a:t>
            </a:r>
            <a:r>
              <a:rPr lang="de-DE" sz="1600" b="1" i="1" dirty="0" err="1" smtClean="0">
                <a:solidFill>
                  <a:schemeClr val="tx1">
                    <a:lumMod val="85000"/>
                  </a:schemeClr>
                </a:solidFill>
                <a:latin typeface="Bradley Hand ITC" pitchFamily="66" charset="0"/>
                <a:cs typeface="Arial" pitchFamily="34" charset="0"/>
              </a:rPr>
              <a:t>Implantabohrungen</a:t>
            </a:r>
            <a:r>
              <a:rPr lang="de-DE" sz="1600" b="1" i="1" dirty="0" smtClean="0">
                <a:solidFill>
                  <a:schemeClr val="tx1">
                    <a:lumMod val="85000"/>
                  </a:schemeClr>
                </a:solidFill>
                <a:latin typeface="Bradley Hand ITC" pitchFamily="66" charset="0"/>
                <a:cs typeface="Arial" pitchFamily="34" charset="0"/>
              </a:rPr>
              <a:t> waren für  die SSI und KI  innerhalb eines Herstellers bis zur letzten Erweiterungsbohrung  einschließlich der </a:t>
            </a:r>
            <a:r>
              <a:rPr lang="de-DE" sz="1600" b="1" i="1" dirty="0" err="1" smtClean="0">
                <a:solidFill>
                  <a:schemeClr val="tx1">
                    <a:lumMod val="85000"/>
                  </a:schemeClr>
                </a:solidFill>
                <a:latin typeface="Bradley Hand ITC" pitchFamily="66" charset="0"/>
                <a:cs typeface="Arial" pitchFamily="34" charset="0"/>
              </a:rPr>
              <a:t>Bettfräsung</a:t>
            </a:r>
            <a:r>
              <a:rPr lang="de-DE" sz="1600" b="1" i="1" dirty="0" smtClean="0">
                <a:solidFill>
                  <a:schemeClr val="tx1">
                    <a:lumMod val="85000"/>
                  </a:schemeClr>
                </a:solidFill>
                <a:latin typeface="Bradley Hand ITC" pitchFamily="66" charset="0"/>
                <a:cs typeface="Arial" pitchFamily="34" charset="0"/>
              </a:rPr>
              <a:t> identisch. Lediglich für das klassische Implantat erfolgte zusätzlich der entsprechende Gewindevorschnitt. </a:t>
            </a:r>
          </a:p>
          <a:p>
            <a:pPr algn="ctr"/>
            <a:endParaRPr lang="de-DE" sz="1600" b="1" i="1" dirty="0" smtClean="0">
              <a:solidFill>
                <a:schemeClr val="tx1">
                  <a:lumMod val="85000"/>
                </a:schemeClr>
              </a:solidFill>
              <a:latin typeface="Bradley Hand ITC" pitchFamily="66" charset="0"/>
              <a:cs typeface="Arial" pitchFamily="34" charset="0"/>
            </a:endParaRPr>
          </a:p>
          <a:p>
            <a:pPr algn="ctr"/>
            <a:r>
              <a:rPr lang="de-DE" sz="1600" b="1" i="1" dirty="0" smtClean="0">
                <a:solidFill>
                  <a:schemeClr val="tx1">
                    <a:lumMod val="85000"/>
                  </a:schemeClr>
                </a:solidFill>
                <a:latin typeface="Bradley Hand ITC" pitchFamily="66" charset="0"/>
                <a:cs typeface="Arial" pitchFamily="34" charset="0"/>
              </a:rPr>
              <a:t>Zu erkennen ist, dass trotz Knochendichte „mittel-gering“ die Implantate nicht vollständig inseriert werden konnten, Diesbezüglich ergaben sich extreme Probleme bereits in den Vorversuchen.  Weder die Implantate mit Gewindevorschnitt, noch die selbstschneidenden Implantate konnten manuell  oder maschinell mit messbaren Drehmomenten inseriert werden. </a:t>
            </a:r>
          </a:p>
          <a:p>
            <a:pPr algn="ctr"/>
            <a:r>
              <a:rPr lang="de-DE" sz="1600" b="1" i="1" dirty="0" smtClean="0">
                <a:solidFill>
                  <a:schemeClr val="tx1">
                    <a:lumMod val="85000"/>
                  </a:schemeClr>
                </a:solidFill>
                <a:latin typeface="Bradley Hand ITC" pitchFamily="66" charset="0"/>
                <a:cs typeface="Arial" pitchFamily="34" charset="0"/>
              </a:rPr>
              <a:t>Durch umfangreiche Probebohrungen konnte nachgewiesen werden,                                             dass ein Dekomprimieren mit der Ratsche um zwei Mal 360° sich als optimal erwies,  die Implantate vollständig  zu reimplantierten. </a:t>
            </a:r>
          </a:p>
          <a:p>
            <a:pPr algn="ctr"/>
            <a:r>
              <a:rPr lang="de-DE" sz="1600" b="1" i="1" dirty="0" smtClean="0">
                <a:solidFill>
                  <a:schemeClr val="tx1">
                    <a:lumMod val="85000"/>
                  </a:schemeClr>
                </a:solidFill>
                <a:latin typeface="Bradley Hand ITC" pitchFamily="66" charset="0"/>
                <a:cs typeface="Arial" pitchFamily="34" charset="0"/>
              </a:rPr>
              <a:t>Erst danach konnte die Explantation messbar  mit dem chirurgischen Motor  vollendet werden.</a:t>
            </a:r>
          </a:p>
          <a:p>
            <a:pPr algn="ctr"/>
            <a:endParaRPr lang="de-DE" sz="1600" b="1" i="1" dirty="0" smtClean="0">
              <a:solidFill>
                <a:schemeClr val="tx1">
                  <a:lumMod val="85000"/>
                </a:schemeClr>
              </a:solidFill>
              <a:latin typeface="Bradley Hand ITC" pitchFamily="66" charset="0"/>
              <a:cs typeface="Arial" pitchFamily="34" charset="0"/>
            </a:endParaRPr>
          </a:p>
        </p:txBody>
      </p:sp>
    </p:spTree>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umsplatzhalter 3"/>
          <p:cNvSpPr>
            <a:spLocks noGrp="1"/>
          </p:cNvSpPr>
          <p:nvPr>
            <p:ph type="dt" sz="quarter" idx="10"/>
          </p:nvPr>
        </p:nvSpPr>
        <p:spPr bwMode="auto">
          <a:noFill/>
          <a:ln>
            <a:miter lim="800000"/>
            <a:headEnd/>
            <a:tailEnd/>
          </a:ln>
        </p:spPr>
        <p:txBody>
          <a:bodyPr/>
          <a:lstStyle/>
          <a:p>
            <a:fld id="{8C9A3174-B020-494C-B697-3F10D974980A}" type="datetime1">
              <a:rPr lang="de-DE" smtClean="0"/>
              <a:pPr/>
              <a:t>01.07.2014</a:t>
            </a:fld>
            <a:endParaRPr lang="de-DE" smtClean="0"/>
          </a:p>
        </p:txBody>
      </p:sp>
      <p:sp>
        <p:nvSpPr>
          <p:cNvPr id="9" name="Titel 8"/>
          <p:cNvSpPr>
            <a:spLocks noGrp="1"/>
          </p:cNvSpPr>
          <p:nvPr>
            <p:ph type="title"/>
          </p:nvPr>
        </p:nvSpPr>
        <p:spPr>
          <a:xfrm>
            <a:off x="0" y="0"/>
            <a:ext cx="9144000" cy="1051520"/>
          </a:xfrm>
        </p:spPr>
        <p:txBody>
          <a:bodyPr/>
          <a:lstStyle/>
          <a:p>
            <a:pPr>
              <a:defRPr/>
            </a:pPr>
            <a:r>
              <a:rPr lang="de-DE" sz="3200" b="1" dirty="0" smtClean="0">
                <a:solidFill>
                  <a:schemeClr val="tx1"/>
                </a:solidFill>
                <a:latin typeface="Arial"/>
                <a:ea typeface="+mn-ea"/>
                <a:cs typeface="Arial"/>
              </a:rPr>
              <a:t>                      3. Ergebnisse</a:t>
            </a:r>
            <a:endParaRPr lang="de-DE" sz="2400" b="1" dirty="0">
              <a:solidFill>
                <a:schemeClr val="tx1"/>
              </a:solidFill>
              <a:latin typeface="Arial"/>
              <a:ea typeface="+mn-ea"/>
              <a:cs typeface="Arial"/>
            </a:endParaRPr>
          </a:p>
        </p:txBody>
      </p:sp>
      <p:sp>
        <p:nvSpPr>
          <p:cNvPr id="18436"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de-DE"/>
          </a:p>
        </p:txBody>
      </p:sp>
      <p:sp>
        <p:nvSpPr>
          <p:cNvPr id="18463" name="Textfeld 9"/>
          <p:cNvSpPr txBox="1">
            <a:spLocks noChangeArrowheads="1"/>
          </p:cNvSpPr>
          <p:nvPr/>
        </p:nvSpPr>
        <p:spPr bwMode="auto">
          <a:xfrm>
            <a:off x="971600" y="1268760"/>
            <a:ext cx="2952328" cy="830997"/>
          </a:xfrm>
          <a:prstGeom prst="rect">
            <a:avLst/>
          </a:prstGeom>
          <a:noFill/>
          <a:ln w="9525">
            <a:noFill/>
            <a:miter lim="800000"/>
            <a:headEnd/>
            <a:tailEnd/>
          </a:ln>
        </p:spPr>
        <p:txBody>
          <a:bodyPr wrap="square">
            <a:spAutoFit/>
          </a:bodyPr>
          <a:lstStyle/>
          <a:p>
            <a:r>
              <a:rPr lang="de-DE" sz="2800" dirty="0"/>
              <a:t>Statistische </a:t>
            </a:r>
            <a:r>
              <a:rPr lang="de-DE" sz="2800" dirty="0" smtClean="0"/>
              <a:t>Analyse</a:t>
            </a:r>
          </a:p>
          <a:p>
            <a:r>
              <a:rPr lang="de-DE" sz="2000" b="1" dirty="0" smtClean="0">
                <a:latin typeface="Arial" pitchFamily="34" charset="0"/>
                <a:cs typeface="Arial" pitchFamily="34" charset="0"/>
              </a:rPr>
              <a:t>Fa</a:t>
            </a:r>
            <a:r>
              <a:rPr lang="de-DE" sz="2000" b="1" dirty="0">
                <a:latin typeface="Arial" pitchFamily="34" charset="0"/>
                <a:cs typeface="Arial" pitchFamily="34" charset="0"/>
              </a:rPr>
              <a:t>. Schütz Dental </a:t>
            </a:r>
            <a:endParaRPr lang="de-DE" sz="2000" dirty="0">
              <a:latin typeface="Arial" pitchFamily="34" charset="0"/>
              <a:cs typeface="Arial" pitchFamily="34" charset="0"/>
            </a:endParaRPr>
          </a:p>
        </p:txBody>
      </p:sp>
      <p:sp>
        <p:nvSpPr>
          <p:cNvPr id="18464" name="Textfeld 12"/>
          <p:cNvSpPr txBox="1">
            <a:spLocks noChangeArrowheads="1"/>
          </p:cNvSpPr>
          <p:nvPr/>
        </p:nvSpPr>
        <p:spPr bwMode="auto">
          <a:xfrm>
            <a:off x="5292080" y="1268760"/>
            <a:ext cx="3456384" cy="830997"/>
          </a:xfrm>
          <a:prstGeom prst="rect">
            <a:avLst/>
          </a:prstGeom>
          <a:noFill/>
          <a:ln w="9525">
            <a:noFill/>
            <a:miter lim="800000"/>
            <a:headEnd/>
            <a:tailEnd/>
          </a:ln>
        </p:spPr>
        <p:txBody>
          <a:bodyPr wrap="square">
            <a:spAutoFit/>
          </a:bodyPr>
          <a:lstStyle/>
          <a:p>
            <a:r>
              <a:rPr lang="de-DE" sz="2800" dirty="0" smtClean="0"/>
              <a:t>Statistische Analyse</a:t>
            </a:r>
            <a:r>
              <a:rPr lang="de-DE" dirty="0" smtClean="0">
                <a:latin typeface="Arial" pitchFamily="34" charset="0"/>
                <a:cs typeface="Arial" pitchFamily="34" charset="0"/>
              </a:rPr>
              <a:t> </a:t>
            </a:r>
          </a:p>
          <a:p>
            <a:r>
              <a:rPr lang="de-DE" sz="2000" dirty="0" smtClean="0">
                <a:latin typeface="Arial" pitchFamily="34" charset="0"/>
                <a:cs typeface="Arial" pitchFamily="34" charset="0"/>
              </a:rPr>
              <a:t> </a:t>
            </a:r>
            <a:r>
              <a:rPr lang="de-DE" sz="2000" b="1" dirty="0" smtClean="0">
                <a:latin typeface="Arial" pitchFamily="34" charset="0"/>
                <a:cs typeface="Arial" pitchFamily="34" charset="0"/>
              </a:rPr>
              <a:t>Fa</a:t>
            </a:r>
            <a:r>
              <a:rPr lang="de-DE" sz="2000" b="1" dirty="0">
                <a:latin typeface="Arial" pitchFamily="34" charset="0"/>
                <a:cs typeface="Arial" pitchFamily="34" charset="0"/>
              </a:rPr>
              <a:t>. General </a:t>
            </a:r>
            <a:r>
              <a:rPr lang="de-DE" sz="2000" b="1" dirty="0" err="1">
                <a:latin typeface="Arial" pitchFamily="34" charset="0"/>
                <a:cs typeface="Arial" pitchFamily="34" charset="0"/>
              </a:rPr>
              <a:t>Implants</a:t>
            </a:r>
            <a:endParaRPr lang="de-DE" sz="2000" dirty="0">
              <a:latin typeface="Arial" pitchFamily="34" charset="0"/>
              <a:cs typeface="Arial" pitchFamily="34" charset="0"/>
            </a:endParaRPr>
          </a:p>
        </p:txBody>
      </p:sp>
      <p:sp>
        <p:nvSpPr>
          <p:cNvPr id="14" name="Textfeld 13"/>
          <p:cNvSpPr txBox="1">
            <a:spLocks noChangeArrowheads="1"/>
          </p:cNvSpPr>
          <p:nvPr/>
        </p:nvSpPr>
        <p:spPr bwMode="auto">
          <a:xfrm>
            <a:off x="3779912" y="5013176"/>
            <a:ext cx="1516063" cy="523875"/>
          </a:xfrm>
          <a:prstGeom prst="rect">
            <a:avLst/>
          </a:prstGeom>
          <a:noFill/>
          <a:ln w="9525">
            <a:noFill/>
            <a:miter lim="800000"/>
            <a:headEnd/>
            <a:tailEnd/>
          </a:ln>
        </p:spPr>
        <p:txBody>
          <a:bodyPr wrap="none">
            <a:spAutoFit/>
          </a:bodyPr>
          <a:lstStyle/>
          <a:p>
            <a:r>
              <a:rPr lang="de-DE" sz="2800" b="1" dirty="0"/>
              <a:t>p&lt;0,005</a:t>
            </a: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6" name="Textfeld 3"/>
          <p:cNvSpPr txBox="1"/>
          <p:nvPr/>
        </p:nvSpPr>
        <p:spPr>
          <a:xfrm>
            <a:off x="1031982" y="2069474"/>
            <a:ext cx="530915"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de-DE" sz="1600" dirty="0" smtClean="0"/>
              <a:t>Ncm</a:t>
            </a:r>
            <a:endParaRPr lang="de-DE" sz="1600" dirty="0"/>
          </a:p>
        </p:txBody>
      </p:sp>
      <p:sp>
        <p:nvSpPr>
          <p:cNvPr id="32" name="Textfeld 3"/>
          <p:cNvSpPr txBox="1"/>
          <p:nvPr/>
        </p:nvSpPr>
        <p:spPr>
          <a:xfrm>
            <a:off x="5368135" y="2093680"/>
            <a:ext cx="530915"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de-DE" sz="1600" dirty="0" smtClean="0"/>
              <a:t>Ncm</a:t>
            </a:r>
            <a:endParaRPr lang="de-DE" sz="1600" dirty="0"/>
          </a:p>
        </p:txBody>
      </p:sp>
      <p:sp>
        <p:nvSpPr>
          <p:cNvPr id="53" name="Textfeld 3"/>
          <p:cNvSpPr txBox="1"/>
          <p:nvPr/>
        </p:nvSpPr>
        <p:spPr>
          <a:xfrm>
            <a:off x="1744949" y="4917916"/>
            <a:ext cx="454933" cy="37414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de-DE" sz="1800"/>
              <a:t>SSI</a:t>
            </a:r>
          </a:p>
        </p:txBody>
      </p:sp>
      <p:sp>
        <p:nvSpPr>
          <p:cNvPr id="54" name="Textfeld 4"/>
          <p:cNvSpPr txBox="1"/>
          <p:nvPr/>
        </p:nvSpPr>
        <p:spPr>
          <a:xfrm>
            <a:off x="2665123" y="4917916"/>
            <a:ext cx="362728" cy="37414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de-DE" sz="1800"/>
              <a:t>KI</a:t>
            </a:r>
          </a:p>
        </p:txBody>
      </p:sp>
      <p:graphicFrame>
        <p:nvGraphicFramePr>
          <p:cNvPr id="55" name="Diagramm 54"/>
          <p:cNvGraphicFramePr/>
          <p:nvPr/>
        </p:nvGraphicFramePr>
        <p:xfrm>
          <a:off x="1043608" y="2636912"/>
          <a:ext cx="2355274" cy="2710295"/>
        </p:xfrm>
        <a:graphic>
          <a:graphicData uri="http://schemas.openxmlformats.org/drawingml/2006/chart">
            <c:chart xmlns:c="http://schemas.openxmlformats.org/drawingml/2006/chart" xmlns:r="http://schemas.openxmlformats.org/officeDocument/2006/relationships" r:id="rId3"/>
          </a:graphicData>
        </a:graphic>
      </p:graphicFrame>
      <p:sp>
        <p:nvSpPr>
          <p:cNvPr id="56" name="Rechteck 55"/>
          <p:cNvSpPr/>
          <p:nvPr/>
        </p:nvSpPr>
        <p:spPr>
          <a:xfrm>
            <a:off x="1901748" y="2748823"/>
            <a:ext cx="142883" cy="473654"/>
          </a:xfrm>
          <a:prstGeom prst="rect">
            <a:avLst/>
          </a:prstGeom>
          <a:solidFill>
            <a:srgbClr val="FF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57" name="Rechteck 56"/>
          <p:cNvSpPr/>
          <p:nvPr/>
        </p:nvSpPr>
        <p:spPr>
          <a:xfrm>
            <a:off x="2766160" y="3955890"/>
            <a:ext cx="158446" cy="380135"/>
          </a:xfrm>
          <a:prstGeom prst="rect">
            <a:avLst/>
          </a:prstGeom>
          <a:solidFill>
            <a:srgbClr val="FF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58" name="Textfeld 26"/>
          <p:cNvSpPr txBox="1"/>
          <p:nvPr/>
        </p:nvSpPr>
        <p:spPr>
          <a:xfrm>
            <a:off x="6106065" y="4895168"/>
            <a:ext cx="454933" cy="37414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de-DE" sz="1800"/>
              <a:t>SSI</a:t>
            </a:r>
          </a:p>
        </p:txBody>
      </p:sp>
      <p:sp>
        <p:nvSpPr>
          <p:cNvPr id="59" name="Textfeld 27"/>
          <p:cNvSpPr txBox="1"/>
          <p:nvPr/>
        </p:nvSpPr>
        <p:spPr>
          <a:xfrm>
            <a:off x="7000262" y="4895168"/>
            <a:ext cx="362728" cy="37414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de-DE" sz="1800"/>
              <a:t>KI</a:t>
            </a:r>
          </a:p>
        </p:txBody>
      </p:sp>
      <p:graphicFrame>
        <p:nvGraphicFramePr>
          <p:cNvPr id="60" name="Diagramm 59"/>
          <p:cNvGraphicFramePr>
            <a:graphicFrameLocks/>
          </p:cNvGraphicFramePr>
          <p:nvPr/>
        </p:nvGraphicFramePr>
        <p:xfrm>
          <a:off x="5436096" y="2636912"/>
          <a:ext cx="2333625" cy="2679989"/>
        </p:xfrm>
        <a:graphic>
          <a:graphicData uri="http://schemas.openxmlformats.org/drawingml/2006/chart">
            <c:chart xmlns:c="http://schemas.openxmlformats.org/drawingml/2006/chart" xmlns:r="http://schemas.openxmlformats.org/officeDocument/2006/relationships" r:id="rId4"/>
          </a:graphicData>
        </a:graphic>
      </p:graphicFrame>
      <p:sp>
        <p:nvSpPr>
          <p:cNvPr id="61" name="Rechteck 60"/>
          <p:cNvSpPr/>
          <p:nvPr/>
        </p:nvSpPr>
        <p:spPr>
          <a:xfrm>
            <a:off x="6254444" y="3382424"/>
            <a:ext cx="142883" cy="473654"/>
          </a:xfrm>
          <a:prstGeom prst="rect">
            <a:avLst/>
          </a:prstGeom>
          <a:solidFill>
            <a:srgbClr val="FF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62" name="Rechteck 61"/>
          <p:cNvSpPr/>
          <p:nvPr/>
        </p:nvSpPr>
        <p:spPr>
          <a:xfrm>
            <a:off x="7108222" y="3971241"/>
            <a:ext cx="137696" cy="201758"/>
          </a:xfrm>
          <a:prstGeom prst="rect">
            <a:avLst/>
          </a:prstGeom>
          <a:solidFill>
            <a:srgbClr val="FF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Tree>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87624" y="1196752"/>
            <a:ext cx="6912768" cy="3231654"/>
          </a:xfrm>
          <a:prstGeom prst="rect">
            <a:avLst/>
          </a:prstGeom>
        </p:spPr>
        <p:txBody>
          <a:bodyPr wrap="square">
            <a:spAutoFit/>
          </a:bodyPr>
          <a:lstStyle/>
          <a:p>
            <a:pPr algn="ctr"/>
            <a:r>
              <a:rPr lang="de-DE" sz="2400" b="1" i="1" dirty="0" smtClean="0">
                <a:solidFill>
                  <a:schemeClr val="tx1">
                    <a:lumMod val="85000"/>
                  </a:schemeClr>
                </a:solidFill>
                <a:latin typeface="Bradley Hand ITC" pitchFamily="66" charset="0"/>
                <a:cs typeface="Arial" pitchFamily="34" charset="0"/>
              </a:rPr>
              <a:t>Das Thema meiner Studie lautet:</a:t>
            </a:r>
          </a:p>
          <a:p>
            <a:pPr algn="ctr"/>
            <a:r>
              <a:rPr lang="de-DE" sz="2000" b="1" i="1" dirty="0" smtClean="0">
                <a:solidFill>
                  <a:schemeClr val="tx1">
                    <a:lumMod val="85000"/>
                  </a:schemeClr>
                </a:solidFill>
                <a:latin typeface="Bradley Hand ITC" pitchFamily="66" charset="0"/>
                <a:cs typeface="Arial" pitchFamily="34" charset="0"/>
              </a:rPr>
              <a:t>                           </a:t>
            </a:r>
          </a:p>
          <a:p>
            <a:pPr algn="ctr"/>
            <a:r>
              <a:rPr lang="de-DE" sz="2000" b="1" i="1" dirty="0" smtClean="0">
                <a:solidFill>
                  <a:schemeClr val="tx1">
                    <a:lumMod val="85000"/>
                  </a:schemeClr>
                </a:solidFill>
                <a:latin typeface="Bradley Hand ITC" pitchFamily="66" charset="0"/>
                <a:cs typeface="Arial" pitchFamily="34" charset="0"/>
              </a:rPr>
              <a:t>Der experimentelle Vergleich </a:t>
            </a:r>
          </a:p>
          <a:p>
            <a:pPr algn="ctr"/>
            <a:r>
              <a:rPr lang="de-DE" sz="2000" b="1" i="1" dirty="0" smtClean="0">
                <a:solidFill>
                  <a:schemeClr val="tx1">
                    <a:lumMod val="85000"/>
                  </a:schemeClr>
                </a:solidFill>
                <a:latin typeface="Bradley Hand ITC" pitchFamily="66" charset="0"/>
                <a:cs typeface="Arial" pitchFamily="34" charset="0"/>
              </a:rPr>
              <a:t>zwischen dem selbstschneidenden Implantat </a:t>
            </a:r>
          </a:p>
          <a:p>
            <a:pPr algn="ctr"/>
            <a:r>
              <a:rPr lang="de-DE" sz="2000" b="1" i="1" dirty="0" smtClean="0">
                <a:solidFill>
                  <a:schemeClr val="tx1">
                    <a:lumMod val="85000"/>
                  </a:schemeClr>
                </a:solidFill>
                <a:latin typeface="Bradley Hand ITC" pitchFamily="66" charset="0"/>
                <a:cs typeface="Arial" pitchFamily="34" charset="0"/>
              </a:rPr>
              <a:t>und dem Implantat mit  Gewindevorschnitt.</a:t>
            </a:r>
          </a:p>
          <a:p>
            <a:pPr algn="ctr"/>
            <a:r>
              <a:rPr lang="de-DE" sz="2000" b="1" i="1" dirty="0" smtClean="0">
                <a:solidFill>
                  <a:schemeClr val="tx1">
                    <a:lumMod val="85000"/>
                  </a:schemeClr>
                </a:solidFill>
                <a:latin typeface="Bradley Hand ITC" pitchFamily="66" charset="0"/>
                <a:cs typeface="Arial" pitchFamily="34" charset="0"/>
              </a:rPr>
              <a:t> </a:t>
            </a:r>
          </a:p>
          <a:p>
            <a:pPr algn="ctr"/>
            <a:r>
              <a:rPr lang="de-DE" sz="2000" b="1" i="1" dirty="0" smtClean="0">
                <a:solidFill>
                  <a:schemeClr val="tx1">
                    <a:lumMod val="85000"/>
                  </a:schemeClr>
                </a:solidFill>
                <a:latin typeface="Bradley Hand ITC" pitchFamily="66" charset="0"/>
                <a:cs typeface="Arial" pitchFamily="34" charset="0"/>
              </a:rPr>
              <a:t>Betreut und begleitet wurde ich von </a:t>
            </a:r>
          </a:p>
          <a:p>
            <a:pPr algn="ctr"/>
            <a:r>
              <a:rPr lang="de-DE" sz="2000" b="1" i="1" dirty="0" smtClean="0">
                <a:solidFill>
                  <a:schemeClr val="tx1">
                    <a:lumMod val="85000"/>
                  </a:schemeClr>
                </a:solidFill>
                <a:latin typeface="Bradley Hand ITC" pitchFamily="66" charset="0"/>
                <a:cs typeface="Arial" pitchFamily="34" charset="0"/>
              </a:rPr>
              <a:t>Prof. </a:t>
            </a:r>
            <a:r>
              <a:rPr lang="de-DE" sz="2000" b="1" i="1" dirty="0" err="1" smtClean="0">
                <a:solidFill>
                  <a:schemeClr val="tx1">
                    <a:lumMod val="85000"/>
                  </a:schemeClr>
                </a:solidFill>
                <a:latin typeface="Bradley Hand ITC" pitchFamily="66" charset="0"/>
                <a:cs typeface="Arial" pitchFamily="34" charset="0"/>
              </a:rPr>
              <a:t>Terheyden</a:t>
            </a:r>
            <a:r>
              <a:rPr lang="de-DE" sz="2000" b="1" i="1" dirty="0" smtClean="0">
                <a:solidFill>
                  <a:schemeClr val="tx1">
                    <a:lumMod val="85000"/>
                  </a:schemeClr>
                </a:solidFill>
                <a:latin typeface="Bradley Hand ITC" pitchFamily="66" charset="0"/>
                <a:cs typeface="Arial" pitchFamily="34" charset="0"/>
              </a:rPr>
              <a:t>.</a:t>
            </a:r>
          </a:p>
          <a:p>
            <a:pPr algn="ctr"/>
            <a:endParaRPr lang="de-DE" sz="2000" b="1" i="1" dirty="0" smtClean="0">
              <a:solidFill>
                <a:schemeClr val="tx1">
                  <a:lumMod val="85000"/>
                </a:schemeClr>
              </a:solidFill>
              <a:latin typeface="Bradley Hand ITC" pitchFamily="66" charset="0"/>
              <a:cs typeface="Arial" pitchFamily="34" charset="0"/>
            </a:endParaRPr>
          </a:p>
          <a:p>
            <a:pPr algn="ctr"/>
            <a:r>
              <a:rPr lang="de-DE" sz="2000" b="1" i="1" dirty="0" smtClean="0">
                <a:solidFill>
                  <a:schemeClr val="tx1">
                    <a:lumMod val="85000"/>
                  </a:schemeClr>
                </a:solidFill>
                <a:latin typeface="Bradley Hand ITC" pitchFamily="66" charset="0"/>
                <a:cs typeface="Arial" pitchFamily="34" charset="0"/>
              </a:rPr>
              <a:t>Mein Name ist Rita </a:t>
            </a:r>
            <a:r>
              <a:rPr lang="de-DE" sz="2000" b="1" i="1" dirty="0" err="1" smtClean="0">
                <a:solidFill>
                  <a:schemeClr val="tx1">
                    <a:lumMod val="85000"/>
                  </a:schemeClr>
                </a:solidFill>
                <a:latin typeface="Bradley Hand ITC" pitchFamily="66" charset="0"/>
                <a:cs typeface="Arial" pitchFamily="34" charset="0"/>
              </a:rPr>
              <a:t>Stoltenburg</a:t>
            </a:r>
            <a:r>
              <a:rPr lang="de-DE" sz="2000" b="1" i="1" dirty="0" smtClean="0">
                <a:solidFill>
                  <a:schemeClr val="tx1">
                    <a:lumMod val="85000"/>
                  </a:schemeClr>
                </a:solidFill>
                <a:latin typeface="Bradley Hand ITC" pitchFamily="66" charset="0"/>
                <a:cs typeface="Arial" pitchFamily="34" charset="0"/>
              </a:rPr>
              <a:t>.</a:t>
            </a:r>
          </a:p>
        </p:txBody>
      </p:sp>
    </p:spTree>
  </p:cSld>
  <p:clrMapOvr>
    <a:masterClrMapping/>
  </p:clrMapOvr>
  <p:transition spd="med">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971600" y="980728"/>
            <a:ext cx="7128792" cy="3970318"/>
          </a:xfrm>
          <a:prstGeom prst="rect">
            <a:avLst/>
          </a:prstGeom>
        </p:spPr>
        <p:txBody>
          <a:bodyPr wrap="square">
            <a:spAutoFit/>
          </a:bodyPr>
          <a:lstStyle/>
          <a:p>
            <a:pPr algn="ctr"/>
            <a:r>
              <a:rPr lang="de-DE" b="1" i="1" dirty="0" smtClean="0">
                <a:solidFill>
                  <a:schemeClr val="tx1">
                    <a:lumMod val="85000"/>
                  </a:schemeClr>
                </a:solidFill>
                <a:latin typeface="Bradley Hand ITC" pitchFamily="66" charset="0"/>
                <a:cs typeface="Arial" pitchFamily="34" charset="0"/>
              </a:rPr>
              <a:t>Die statistischen Analyse ergab,  dass die SSI gegenüber den KI deutlich höhere Ausdrehmomente bei beiden Herstellerfirmen aufweisen.  In diesen Folien sind aus den </a:t>
            </a:r>
            <a:r>
              <a:rPr lang="de-DE" b="1" i="1" dirty="0" err="1" smtClean="0">
                <a:solidFill>
                  <a:schemeClr val="tx1">
                    <a:lumMod val="85000"/>
                  </a:schemeClr>
                </a:solidFill>
                <a:latin typeface="Bradley Hand ITC" pitchFamily="66" charset="0"/>
                <a:cs typeface="Arial" pitchFamily="34" charset="0"/>
              </a:rPr>
              <a:t>Messreihen</a:t>
            </a:r>
            <a:r>
              <a:rPr lang="de-DE" b="1" i="1" dirty="0" smtClean="0">
                <a:solidFill>
                  <a:schemeClr val="tx1">
                    <a:lumMod val="85000"/>
                  </a:schemeClr>
                </a:solidFill>
                <a:latin typeface="Bradley Hand ITC" pitchFamily="66" charset="0"/>
                <a:cs typeface="Arial" pitchFamily="34" charset="0"/>
              </a:rPr>
              <a:t> für SSI und KI die jeweiligen Mittelwerte mit ihren Standardabweichungen dargestellt:</a:t>
            </a:r>
          </a:p>
          <a:p>
            <a:pPr algn="ctr"/>
            <a:endParaRPr lang="de-DE" b="1" i="1" dirty="0" smtClean="0">
              <a:solidFill>
                <a:schemeClr val="tx1">
                  <a:lumMod val="85000"/>
                </a:schemeClr>
              </a:solidFill>
              <a:latin typeface="Bradley Hand ITC" pitchFamily="66" charset="0"/>
              <a:cs typeface="Arial" pitchFamily="34" charset="0"/>
            </a:endParaRPr>
          </a:p>
          <a:p>
            <a:pPr algn="ctr"/>
            <a:r>
              <a:rPr lang="de-DE" b="1" i="1" dirty="0" smtClean="0">
                <a:solidFill>
                  <a:schemeClr val="tx1">
                    <a:lumMod val="85000"/>
                  </a:schemeClr>
                </a:solidFill>
                <a:latin typeface="Bradley Hand ITC" pitchFamily="66" charset="0"/>
                <a:cs typeface="Arial" pitchFamily="34" charset="0"/>
              </a:rPr>
              <a:t>Bei der Fa. Schütz Dental liegen die Ausdrehmomente  für die SSI durchschnittlich bei 39,7 </a:t>
            </a:r>
            <a:r>
              <a:rPr lang="de-DE" b="1" i="1" dirty="0" err="1" smtClean="0">
                <a:solidFill>
                  <a:schemeClr val="tx1">
                    <a:lumMod val="85000"/>
                  </a:schemeClr>
                </a:solidFill>
                <a:latin typeface="Bradley Hand ITC" pitchFamily="66" charset="0"/>
                <a:cs typeface="Arial" pitchFamily="34" charset="0"/>
              </a:rPr>
              <a:t>Ncm</a:t>
            </a:r>
            <a:r>
              <a:rPr lang="de-DE" b="1" i="1" dirty="0" smtClean="0">
                <a:solidFill>
                  <a:schemeClr val="tx1">
                    <a:lumMod val="85000"/>
                  </a:schemeClr>
                </a:solidFill>
                <a:latin typeface="Bradley Hand ITC" pitchFamily="66" charset="0"/>
                <a:cs typeface="Arial" pitchFamily="34" charset="0"/>
              </a:rPr>
              <a:t>  gegenüber  14,7 bei den KI .  Bei der Fa. General </a:t>
            </a:r>
            <a:r>
              <a:rPr lang="de-DE" b="1" i="1" dirty="0" err="1" smtClean="0">
                <a:solidFill>
                  <a:schemeClr val="tx1">
                    <a:lumMod val="85000"/>
                  </a:schemeClr>
                </a:solidFill>
                <a:latin typeface="Bradley Hand ITC" pitchFamily="66" charset="0"/>
                <a:cs typeface="Arial" pitchFamily="34" charset="0"/>
              </a:rPr>
              <a:t>Implants</a:t>
            </a:r>
            <a:r>
              <a:rPr lang="de-DE" b="1" i="1" dirty="0" smtClean="0">
                <a:solidFill>
                  <a:schemeClr val="tx1">
                    <a:lumMod val="85000"/>
                  </a:schemeClr>
                </a:solidFill>
                <a:latin typeface="Bradley Hand ITC" pitchFamily="66" charset="0"/>
                <a:cs typeface="Arial" pitchFamily="34" charset="0"/>
              </a:rPr>
              <a:t> ergaben sich Ausdrehmomente für die SSI im Durchschnitt von 25,7 </a:t>
            </a:r>
            <a:r>
              <a:rPr lang="de-DE" b="1" i="1" dirty="0" err="1" smtClean="0">
                <a:solidFill>
                  <a:schemeClr val="tx1">
                    <a:lumMod val="85000"/>
                  </a:schemeClr>
                </a:solidFill>
                <a:latin typeface="Bradley Hand ITC" pitchFamily="66" charset="0"/>
                <a:cs typeface="Arial" pitchFamily="34" charset="0"/>
              </a:rPr>
              <a:t>Ncm</a:t>
            </a:r>
            <a:r>
              <a:rPr lang="de-DE" b="1" i="1" dirty="0" smtClean="0">
                <a:solidFill>
                  <a:schemeClr val="tx1">
                    <a:lumMod val="85000"/>
                  </a:schemeClr>
                </a:solidFill>
                <a:latin typeface="Bradley Hand ITC" pitchFamily="66" charset="0"/>
                <a:cs typeface="Arial" pitchFamily="34" charset="0"/>
              </a:rPr>
              <a:t> 16,0 bei den KI.  </a:t>
            </a:r>
          </a:p>
          <a:p>
            <a:pPr algn="ctr"/>
            <a:endParaRPr lang="de-DE" b="1" i="1" dirty="0" smtClean="0">
              <a:solidFill>
                <a:schemeClr val="tx1">
                  <a:lumMod val="85000"/>
                </a:schemeClr>
              </a:solidFill>
              <a:latin typeface="Bradley Hand ITC" pitchFamily="66" charset="0"/>
              <a:cs typeface="Arial" pitchFamily="34" charset="0"/>
            </a:endParaRPr>
          </a:p>
          <a:p>
            <a:pPr algn="ctr"/>
            <a:r>
              <a:rPr lang="de-DE" b="1" i="1" dirty="0" smtClean="0">
                <a:solidFill>
                  <a:schemeClr val="tx1">
                    <a:lumMod val="85000"/>
                  </a:schemeClr>
                </a:solidFill>
                <a:latin typeface="Bradley Hand ITC" pitchFamily="66" charset="0"/>
                <a:cs typeface="Arial" pitchFamily="34" charset="0"/>
              </a:rPr>
              <a:t>Die statistische Sicherheit für die Nullhypothese liegt bei p&lt;0,005.             Sie ist für SSI und KI bei beiden Herstellern abzulehnen,</a:t>
            </a:r>
          </a:p>
          <a:p>
            <a:pPr algn="ctr"/>
            <a:r>
              <a:rPr lang="de-DE" b="1" i="1" dirty="0" smtClean="0">
                <a:solidFill>
                  <a:schemeClr val="tx1">
                    <a:lumMod val="85000"/>
                  </a:schemeClr>
                </a:solidFill>
                <a:latin typeface="Bradley Hand ITC" pitchFamily="66" charset="0"/>
                <a:cs typeface="Arial" pitchFamily="34" charset="0"/>
              </a:rPr>
              <a:t>das heißt, die systembedingten Unterschiede sind damit eindeutig nachgewiesen.</a:t>
            </a:r>
          </a:p>
        </p:txBody>
      </p:sp>
    </p:spTree>
  </p:cSld>
  <p:clrMapOvr>
    <a:masterClrMapping/>
  </p:clrMapOvr>
  <p:transition spd="med">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umsplatzhalter 3"/>
          <p:cNvSpPr>
            <a:spLocks noGrp="1"/>
          </p:cNvSpPr>
          <p:nvPr>
            <p:ph type="dt" sz="quarter" idx="10"/>
          </p:nvPr>
        </p:nvSpPr>
        <p:spPr bwMode="auto">
          <a:noFill/>
          <a:ln>
            <a:miter lim="800000"/>
            <a:headEnd/>
            <a:tailEnd/>
          </a:ln>
        </p:spPr>
        <p:txBody>
          <a:bodyPr/>
          <a:lstStyle/>
          <a:p>
            <a:fld id="{AD51B517-F40C-4621-97EA-F1E8665858B9}" type="datetime1">
              <a:rPr lang="de-DE" smtClean="0"/>
              <a:pPr/>
              <a:t>01.07.2014</a:t>
            </a:fld>
            <a:endParaRPr lang="de-DE" smtClean="0"/>
          </a:p>
        </p:txBody>
      </p:sp>
      <p:sp>
        <p:nvSpPr>
          <p:cNvPr id="21507" name="Titel 7"/>
          <p:cNvSpPr>
            <a:spLocks noGrp="1"/>
          </p:cNvSpPr>
          <p:nvPr>
            <p:ph type="title" idx="4294967295"/>
          </p:nvPr>
        </p:nvSpPr>
        <p:spPr>
          <a:xfrm>
            <a:off x="0" y="188640"/>
            <a:ext cx="9144000" cy="1673820"/>
          </a:xfrm>
        </p:spPr>
        <p:txBody>
          <a:bodyPr/>
          <a:lstStyle/>
          <a:p>
            <a:pPr algn="ctr">
              <a:lnSpc>
                <a:spcPct val="150000"/>
              </a:lnSpc>
              <a:defRPr/>
            </a:pPr>
            <a:r>
              <a:rPr lang="de-DE" sz="3200" b="1" dirty="0" smtClean="0">
                <a:latin typeface="Arial" charset="0"/>
                <a:cs typeface="Arial" charset="0"/>
              </a:rPr>
              <a:t>4. Diskussion</a:t>
            </a:r>
            <a:br>
              <a:rPr lang="de-DE" sz="3200" b="1" dirty="0" smtClean="0">
                <a:latin typeface="Arial" charset="0"/>
                <a:cs typeface="Arial" charset="0"/>
              </a:rPr>
            </a:br>
            <a:r>
              <a:rPr lang="de-DE" sz="2800" dirty="0" err="1" smtClean="0">
                <a:latin typeface="Arial" charset="0"/>
                <a:cs typeface="Arial" charset="0"/>
              </a:rPr>
              <a:t>methodenkritik</a:t>
            </a:r>
            <a:r>
              <a:rPr lang="de-DE" sz="2800" b="1" dirty="0" smtClean="0">
                <a:solidFill>
                  <a:schemeClr val="tx1"/>
                </a:solidFill>
                <a:latin typeface="Arial" charset="0"/>
                <a:cs typeface="Arial" charset="0"/>
              </a:rPr>
              <a:t>  </a:t>
            </a:r>
            <a:endParaRPr lang="de-DE" sz="2800" dirty="0" smtClean="0"/>
          </a:p>
        </p:txBody>
      </p:sp>
      <p:pic>
        <p:nvPicPr>
          <p:cNvPr id="21508" name="Grafik 1838" descr="Bild9.png"/>
          <p:cNvPicPr>
            <a:picLocks noChangeAspect="1" noChangeArrowheads="1"/>
          </p:cNvPicPr>
          <p:nvPr/>
        </p:nvPicPr>
        <p:blipFill>
          <a:blip r:embed="rId3" cstate="print">
            <a:lum contrast="10000"/>
          </a:blip>
          <a:srcRect l="7378"/>
          <a:stretch>
            <a:fillRect/>
          </a:stretch>
        </p:blipFill>
        <p:spPr bwMode="auto">
          <a:xfrm>
            <a:off x="971600" y="2276872"/>
            <a:ext cx="3122265" cy="2382925"/>
          </a:xfrm>
          <a:prstGeom prst="rect">
            <a:avLst/>
          </a:prstGeom>
          <a:noFill/>
          <a:ln w="9525">
            <a:noFill/>
            <a:miter lim="800000"/>
            <a:headEnd/>
            <a:tailEnd/>
          </a:ln>
        </p:spPr>
      </p:pic>
      <p:pic>
        <p:nvPicPr>
          <p:cNvPr id="21509" name="Grafik 1841" descr="bild 8 mandy.jpg"/>
          <p:cNvPicPr>
            <a:picLocks noChangeAspect="1" noChangeArrowheads="1"/>
          </p:cNvPicPr>
          <p:nvPr/>
        </p:nvPicPr>
        <p:blipFill>
          <a:blip r:embed="rId4" cstate="print">
            <a:lum contrast="10000"/>
          </a:blip>
          <a:srcRect l="4755"/>
          <a:stretch>
            <a:fillRect/>
          </a:stretch>
        </p:blipFill>
        <p:spPr bwMode="auto">
          <a:xfrm>
            <a:off x="5004048" y="2348880"/>
            <a:ext cx="3096344" cy="2326516"/>
          </a:xfrm>
          <a:prstGeom prst="rect">
            <a:avLst/>
          </a:prstGeom>
          <a:noFill/>
          <a:ln w="9525">
            <a:noFill/>
            <a:miter lim="800000"/>
            <a:headEnd/>
            <a:tailEnd/>
          </a:ln>
        </p:spPr>
      </p:pic>
      <p:sp>
        <p:nvSpPr>
          <p:cNvPr id="10" name="Rechteck 9"/>
          <p:cNvSpPr>
            <a:spLocks noChangeArrowheads="1"/>
          </p:cNvSpPr>
          <p:nvPr/>
        </p:nvSpPr>
        <p:spPr bwMode="auto">
          <a:xfrm>
            <a:off x="1979712" y="4797152"/>
            <a:ext cx="4786933" cy="954107"/>
          </a:xfrm>
          <a:prstGeom prst="rect">
            <a:avLst/>
          </a:prstGeom>
          <a:noFill/>
          <a:ln w="9525">
            <a:noFill/>
            <a:miter lim="800000"/>
            <a:headEnd/>
            <a:tailEnd/>
          </a:ln>
        </p:spPr>
        <p:txBody>
          <a:bodyPr wrap="square">
            <a:spAutoFit/>
          </a:bodyPr>
          <a:lstStyle/>
          <a:p>
            <a:pPr algn="ctr" fontAlgn="ctr"/>
            <a:r>
              <a:rPr lang="de-DE" sz="3200" b="1" dirty="0" smtClean="0">
                <a:solidFill>
                  <a:srgbClr val="DE984A"/>
                </a:solidFill>
                <a:latin typeface="Arial" pitchFamily="34" charset="0"/>
                <a:cs typeface="Arial" pitchFamily="34" charset="0"/>
              </a:rPr>
              <a:t>2x360°</a:t>
            </a:r>
            <a:endParaRPr lang="de-DE" sz="3200" b="1" dirty="0">
              <a:solidFill>
                <a:srgbClr val="DE984A"/>
              </a:solidFill>
              <a:latin typeface="Arial" pitchFamily="34" charset="0"/>
              <a:cs typeface="Arial" pitchFamily="34" charset="0"/>
            </a:endParaRPr>
          </a:p>
          <a:p>
            <a:pPr algn="ctr" fontAlgn="ctr"/>
            <a:r>
              <a:rPr lang="de-DE" sz="2400" b="1" i="1" dirty="0">
                <a:latin typeface="Arial" pitchFamily="34" charset="0"/>
                <a:cs typeface="Arial" pitchFamily="34" charset="0"/>
              </a:rPr>
              <a:t>„optimale Dekompression“</a:t>
            </a:r>
          </a:p>
        </p:txBody>
      </p:sp>
    </p:spTree>
  </p:cSld>
  <p:clrMapOvr>
    <a:masterClrMapping/>
  </p:clrMapOvr>
  <p:transition spd="med">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43608" y="476672"/>
            <a:ext cx="7272808" cy="5078313"/>
          </a:xfrm>
          <a:prstGeom prst="rect">
            <a:avLst/>
          </a:prstGeom>
        </p:spPr>
        <p:txBody>
          <a:bodyPr wrap="square">
            <a:spAutoFit/>
          </a:bodyPr>
          <a:lstStyle/>
          <a:p>
            <a:pPr algn="ctr"/>
            <a:r>
              <a:rPr lang="de-DE" b="1" i="1" dirty="0" smtClean="0">
                <a:solidFill>
                  <a:schemeClr val="tx1">
                    <a:lumMod val="85000"/>
                  </a:schemeClr>
                </a:solidFill>
                <a:latin typeface="Bradley Hand ITC" pitchFamily="66" charset="0"/>
                <a:cs typeface="Arial" pitchFamily="34" charset="0"/>
              </a:rPr>
              <a:t>Jedoch sind die signifikant höheren  Ausdrehmomente der SSI  in der Praxis kritisch zu beurteilen und weisen  auf  die  Grenzen bei der </a:t>
            </a:r>
            <a:r>
              <a:rPr lang="de-DE" b="1" i="1" dirty="0" err="1" smtClean="0">
                <a:solidFill>
                  <a:schemeClr val="tx1">
                    <a:lumMod val="85000"/>
                  </a:schemeClr>
                </a:solidFill>
                <a:latin typeface="Bradley Hand ITC" pitchFamily="66" charset="0"/>
                <a:cs typeface="Arial" pitchFamily="34" charset="0"/>
              </a:rPr>
              <a:t>Implantatsetzung</a:t>
            </a:r>
            <a:r>
              <a:rPr lang="de-DE" b="1" i="1" dirty="0" smtClean="0">
                <a:solidFill>
                  <a:schemeClr val="tx1">
                    <a:lumMod val="85000"/>
                  </a:schemeClr>
                </a:solidFill>
                <a:latin typeface="Bradley Hand ITC" pitchFamily="66" charset="0"/>
                <a:cs typeface="Arial" pitchFamily="34" charset="0"/>
              </a:rPr>
              <a:t>. </a:t>
            </a:r>
          </a:p>
          <a:p>
            <a:pPr algn="ctr"/>
            <a:r>
              <a:rPr lang="de-DE" b="1" i="1" dirty="0" smtClean="0">
                <a:solidFill>
                  <a:schemeClr val="tx1">
                    <a:lumMod val="85000"/>
                  </a:schemeClr>
                </a:solidFill>
                <a:latin typeface="Bradley Hand ITC" pitchFamily="66" charset="0"/>
                <a:cs typeface="Arial" pitchFamily="34" charset="0"/>
              </a:rPr>
              <a:t>Einerseits spielt die Stabilität des Implantats im Knochen eine wichtige Rolle,  andererseits ist die bei der Insertionsstehende Knochenkompression nicht zu unterschätzen.</a:t>
            </a:r>
          </a:p>
          <a:p>
            <a:pPr algn="ctr"/>
            <a:endParaRPr lang="de-DE" b="1" i="1" dirty="0" smtClean="0">
              <a:solidFill>
                <a:schemeClr val="tx1">
                  <a:lumMod val="85000"/>
                </a:schemeClr>
              </a:solidFill>
              <a:latin typeface="Bradley Hand ITC" pitchFamily="66" charset="0"/>
              <a:cs typeface="Arial" pitchFamily="34" charset="0"/>
            </a:endParaRPr>
          </a:p>
          <a:p>
            <a:pPr algn="ctr"/>
            <a:r>
              <a:rPr lang="de-DE" b="1" i="1" dirty="0" smtClean="0">
                <a:solidFill>
                  <a:schemeClr val="tx1">
                    <a:lumMod val="85000"/>
                  </a:schemeClr>
                </a:solidFill>
                <a:latin typeface="Bradley Hand ITC" pitchFamily="66" charset="0"/>
                <a:cs typeface="Arial" pitchFamily="34" charset="0"/>
              </a:rPr>
              <a:t>Die Problematik dieser Studie war, dass die SSI aber auch die KI ohne Dekompression nicht spannungsfrei in den Knochen eingebracht werden konnten.  Wünschenswert wäre  eine Insertionsmethode, bei der diese Implantate ohne  jegliche  Dekompressionen inseriert werden können. </a:t>
            </a:r>
          </a:p>
          <a:p>
            <a:pPr algn="ctr"/>
            <a:endParaRPr lang="de-DE" b="1" i="1" dirty="0" smtClean="0">
              <a:solidFill>
                <a:schemeClr val="tx1">
                  <a:lumMod val="85000"/>
                </a:schemeClr>
              </a:solidFill>
              <a:latin typeface="Bradley Hand ITC" pitchFamily="66" charset="0"/>
              <a:cs typeface="Arial" pitchFamily="34" charset="0"/>
            </a:endParaRPr>
          </a:p>
          <a:p>
            <a:pPr algn="ctr"/>
            <a:r>
              <a:rPr lang="de-DE" b="1" i="1" dirty="0" smtClean="0">
                <a:solidFill>
                  <a:schemeClr val="tx1">
                    <a:lumMod val="85000"/>
                  </a:schemeClr>
                </a:solidFill>
                <a:latin typeface="Bradley Hand ITC" pitchFamily="66" charset="0"/>
                <a:cs typeface="Arial" pitchFamily="34" charset="0"/>
              </a:rPr>
              <a:t>Es liegt deshalb der Gedanke vor, dass eventuell die Spanne zwischen dem letzten Erweiterungsbohrer und dem Durchmesser des Implantats zu groß ist, um eine Insertion bzw. Explantation mit vertretbaren Drehmomenten zu ermöglichen.   Denkbar wäre  auch, die letzte Erweiterungsbohrung in Abhängigkeit von der Dichte des Knochenmaterials durchzuführen.</a:t>
            </a:r>
            <a:endParaRPr lang="de-DE" dirty="0" smtClean="0">
              <a:solidFill>
                <a:schemeClr val="tx1">
                  <a:lumMod val="85000"/>
                </a:schemeClr>
              </a:solidFill>
              <a:latin typeface="Arial" pitchFamily="34" charset="0"/>
              <a:cs typeface="Arial" pitchFamily="34" charset="0"/>
            </a:endParaRPr>
          </a:p>
        </p:txBody>
      </p:sp>
    </p:spTree>
  </p:cSld>
  <p:clrMapOvr>
    <a:masterClrMapping/>
  </p:clrMapOvr>
  <p:transition spd="med">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umsplatzhalter 3"/>
          <p:cNvSpPr>
            <a:spLocks noGrp="1"/>
          </p:cNvSpPr>
          <p:nvPr>
            <p:ph type="dt" sz="quarter" idx="10"/>
          </p:nvPr>
        </p:nvSpPr>
        <p:spPr bwMode="auto">
          <a:noFill/>
          <a:ln>
            <a:miter lim="800000"/>
            <a:headEnd/>
            <a:tailEnd/>
          </a:ln>
        </p:spPr>
        <p:txBody>
          <a:bodyPr/>
          <a:lstStyle/>
          <a:p>
            <a:fld id="{50FACD07-F560-427E-B6B7-6D2B62E0629F}" type="datetime1">
              <a:rPr lang="de-DE" smtClean="0"/>
              <a:pPr/>
              <a:t>01.07.2014</a:t>
            </a:fld>
            <a:endParaRPr lang="de-DE" smtClean="0"/>
          </a:p>
        </p:txBody>
      </p:sp>
      <p:sp>
        <p:nvSpPr>
          <p:cNvPr id="20483" name="Titel 9"/>
          <p:cNvSpPr>
            <a:spLocks noGrp="1"/>
          </p:cNvSpPr>
          <p:nvPr>
            <p:ph type="title" idx="4294967295"/>
          </p:nvPr>
        </p:nvSpPr>
        <p:spPr>
          <a:xfrm>
            <a:off x="0" y="692696"/>
            <a:ext cx="9144000" cy="665312"/>
          </a:xfrm>
        </p:spPr>
        <p:txBody>
          <a:bodyPr/>
          <a:lstStyle/>
          <a:p>
            <a:pPr algn="ctr">
              <a:lnSpc>
                <a:spcPct val="150000"/>
              </a:lnSpc>
            </a:pPr>
            <a:r>
              <a:rPr lang="de-DE" sz="3200" b="1" dirty="0" smtClean="0">
                <a:latin typeface="Arial" charset="0"/>
                <a:cs typeface="Arial" charset="0"/>
              </a:rPr>
              <a:t>4. Diskussion -  </a:t>
            </a:r>
            <a:r>
              <a:rPr lang="de-DE" sz="2800" dirty="0" smtClean="0">
                <a:latin typeface="Arial" charset="0"/>
                <a:cs typeface="Arial" charset="0"/>
              </a:rPr>
              <a:t>Ergebnisse </a:t>
            </a:r>
            <a:endParaRPr lang="de-DE" sz="2800" i="1" dirty="0" smtClean="0">
              <a:latin typeface="Arial" charset="0"/>
              <a:cs typeface="Arial" charset="0"/>
            </a:endParaRPr>
          </a:p>
        </p:txBody>
      </p:sp>
      <p:pic>
        <p:nvPicPr>
          <p:cNvPr id="24580" name="Grafik 1850" descr="Bild15.png"/>
          <p:cNvPicPr>
            <a:picLocks noChangeAspect="1" noChangeArrowheads="1"/>
          </p:cNvPicPr>
          <p:nvPr/>
        </p:nvPicPr>
        <p:blipFill>
          <a:blip r:embed="rId3" cstate="print">
            <a:lum bright="10000" contrast="40000"/>
          </a:blip>
          <a:srcRect b="1082"/>
          <a:stretch>
            <a:fillRect/>
          </a:stretch>
        </p:blipFill>
        <p:spPr bwMode="auto">
          <a:xfrm>
            <a:off x="4860032" y="2060848"/>
            <a:ext cx="3312368" cy="2698528"/>
          </a:xfrm>
          <a:prstGeom prst="rect">
            <a:avLst/>
          </a:prstGeom>
          <a:noFill/>
          <a:ln w="9525">
            <a:noFill/>
            <a:miter lim="800000"/>
            <a:headEnd/>
            <a:tailEnd/>
          </a:ln>
        </p:spPr>
      </p:pic>
      <p:sp>
        <p:nvSpPr>
          <p:cNvPr id="20488" name="Rechteck 7"/>
          <p:cNvSpPr>
            <a:spLocks noChangeArrowheads="1"/>
          </p:cNvSpPr>
          <p:nvPr/>
        </p:nvSpPr>
        <p:spPr bwMode="auto">
          <a:xfrm>
            <a:off x="1160116" y="3458300"/>
            <a:ext cx="2116389" cy="369332"/>
          </a:xfrm>
          <a:prstGeom prst="rect">
            <a:avLst/>
          </a:prstGeom>
          <a:noFill/>
          <a:ln w="9525">
            <a:noFill/>
            <a:miter lim="800000"/>
            <a:headEnd/>
            <a:tailEnd/>
          </a:ln>
        </p:spPr>
        <p:txBody>
          <a:bodyPr wrap="square">
            <a:spAutoFit/>
          </a:bodyPr>
          <a:lstStyle/>
          <a:p>
            <a:r>
              <a:rPr lang="de-DE" b="1">
                <a:solidFill>
                  <a:schemeClr val="bg1"/>
                </a:solidFill>
              </a:rPr>
              <a:t>  KI                     SSI</a:t>
            </a:r>
          </a:p>
        </p:txBody>
      </p:sp>
      <p:sp>
        <p:nvSpPr>
          <p:cNvPr id="21513" name="Rechteck 8"/>
          <p:cNvSpPr>
            <a:spLocks noChangeArrowheads="1"/>
          </p:cNvSpPr>
          <p:nvPr/>
        </p:nvSpPr>
        <p:spPr bwMode="auto">
          <a:xfrm>
            <a:off x="4860032" y="4077072"/>
            <a:ext cx="3960440" cy="400110"/>
          </a:xfrm>
          <a:prstGeom prst="rect">
            <a:avLst/>
          </a:prstGeom>
          <a:noFill/>
          <a:ln w="9525">
            <a:noFill/>
            <a:miter lim="800000"/>
            <a:headEnd/>
            <a:tailEnd/>
          </a:ln>
        </p:spPr>
        <p:txBody>
          <a:bodyPr wrap="square">
            <a:spAutoFit/>
          </a:bodyPr>
          <a:lstStyle/>
          <a:p>
            <a:r>
              <a:rPr lang="de-DE" sz="2000" b="1" dirty="0" smtClean="0">
                <a:latin typeface="Arial" pitchFamily="34" charset="0"/>
                <a:cs typeface="Arial" pitchFamily="34" charset="0"/>
              </a:rPr>
              <a:t>         KI                            SSI</a:t>
            </a:r>
            <a:endParaRPr lang="de-DE" sz="2000" b="1" dirty="0">
              <a:latin typeface="Arial" pitchFamily="34" charset="0"/>
              <a:cs typeface="Arial" pitchFamily="34" charset="0"/>
            </a:endParaRPr>
          </a:p>
        </p:txBody>
      </p:sp>
      <p:sp>
        <p:nvSpPr>
          <p:cNvPr id="20491" name="Rechteck 10"/>
          <p:cNvSpPr>
            <a:spLocks noChangeArrowheads="1"/>
          </p:cNvSpPr>
          <p:nvPr/>
        </p:nvSpPr>
        <p:spPr bwMode="auto">
          <a:xfrm>
            <a:off x="1403648" y="4293096"/>
            <a:ext cx="2488353" cy="707886"/>
          </a:xfrm>
          <a:prstGeom prst="rect">
            <a:avLst/>
          </a:prstGeom>
          <a:noFill/>
          <a:ln w="9525">
            <a:noFill/>
            <a:miter lim="800000"/>
            <a:headEnd/>
            <a:tailEnd/>
          </a:ln>
        </p:spPr>
        <p:txBody>
          <a:bodyPr wrap="square">
            <a:spAutoFit/>
          </a:bodyPr>
          <a:lstStyle/>
          <a:p>
            <a:r>
              <a:rPr lang="de-DE" sz="2000" b="1" dirty="0" smtClean="0">
                <a:solidFill>
                  <a:schemeClr val="bg1"/>
                </a:solidFill>
                <a:latin typeface="Arial" pitchFamily="34" charset="0"/>
                <a:cs typeface="Arial" pitchFamily="34" charset="0"/>
              </a:rPr>
              <a:t>KI                        SSI</a:t>
            </a:r>
            <a:endParaRPr lang="de-DE" sz="2000" b="1" dirty="0">
              <a:solidFill>
                <a:schemeClr val="bg1"/>
              </a:solidFill>
              <a:latin typeface="Arial" pitchFamily="34" charset="0"/>
              <a:cs typeface="Arial" pitchFamily="34" charset="0"/>
            </a:endParaRPr>
          </a:p>
        </p:txBody>
      </p:sp>
      <p:sp>
        <p:nvSpPr>
          <p:cNvPr id="10" name="Textfeld 9"/>
          <p:cNvSpPr txBox="1"/>
          <p:nvPr/>
        </p:nvSpPr>
        <p:spPr>
          <a:xfrm>
            <a:off x="2627784" y="1484784"/>
            <a:ext cx="3483646" cy="523220"/>
          </a:xfrm>
          <a:prstGeom prst="rect">
            <a:avLst/>
          </a:prstGeom>
          <a:noFill/>
        </p:spPr>
        <p:txBody>
          <a:bodyPr wrap="none" rtlCol="0">
            <a:spAutoFit/>
          </a:bodyPr>
          <a:lstStyle/>
          <a:p>
            <a:r>
              <a:rPr lang="de-DE" sz="2800" i="1" dirty="0" smtClean="0">
                <a:latin typeface="Arial" pitchFamily="34" charset="0"/>
                <a:cs typeface="Arial" pitchFamily="34" charset="0"/>
              </a:rPr>
              <a:t> „Gewindevorschnitt“</a:t>
            </a:r>
            <a:endParaRPr lang="de-DE" sz="2800" i="1" dirty="0">
              <a:latin typeface="Arial" pitchFamily="34" charset="0"/>
              <a:cs typeface="Arial" pitchFamily="34" charset="0"/>
            </a:endParaRPr>
          </a:p>
        </p:txBody>
      </p:sp>
      <p:sp>
        <p:nvSpPr>
          <p:cNvPr id="12" name="Rechteck 11"/>
          <p:cNvSpPr/>
          <p:nvPr/>
        </p:nvSpPr>
        <p:spPr>
          <a:xfrm>
            <a:off x="1115616" y="4869160"/>
            <a:ext cx="2949462" cy="461665"/>
          </a:xfrm>
          <a:prstGeom prst="rect">
            <a:avLst/>
          </a:prstGeom>
        </p:spPr>
        <p:txBody>
          <a:bodyPr wrap="none">
            <a:spAutoFit/>
          </a:bodyPr>
          <a:lstStyle/>
          <a:p>
            <a:r>
              <a:rPr lang="de-DE" sz="2400" i="1" dirty="0" smtClean="0">
                <a:latin typeface="Arial" pitchFamily="34" charset="0"/>
                <a:cs typeface="Arial" pitchFamily="34" charset="0"/>
              </a:rPr>
              <a:t>    nach Trennschnitt</a:t>
            </a:r>
            <a:endParaRPr lang="de-DE" sz="2400" i="1" dirty="0">
              <a:latin typeface="Arial" pitchFamily="34" charset="0"/>
              <a:cs typeface="Arial" pitchFamily="34" charset="0"/>
            </a:endParaRPr>
          </a:p>
        </p:txBody>
      </p:sp>
      <p:sp>
        <p:nvSpPr>
          <p:cNvPr id="13" name="Rechteck 12"/>
          <p:cNvSpPr/>
          <p:nvPr/>
        </p:nvSpPr>
        <p:spPr>
          <a:xfrm>
            <a:off x="5004048" y="4839543"/>
            <a:ext cx="3577461" cy="461665"/>
          </a:xfrm>
          <a:prstGeom prst="rect">
            <a:avLst/>
          </a:prstGeom>
        </p:spPr>
        <p:txBody>
          <a:bodyPr wrap="square">
            <a:spAutoFit/>
          </a:bodyPr>
          <a:lstStyle/>
          <a:p>
            <a:r>
              <a:rPr lang="de-DE" sz="2400" i="1" dirty="0" smtClean="0">
                <a:latin typeface="Arial" pitchFamily="34" charset="0"/>
                <a:cs typeface="Arial" pitchFamily="34" charset="0"/>
              </a:rPr>
              <a:t>unteres Drittel</a:t>
            </a:r>
            <a:r>
              <a:rPr lang="de-DE" sz="2400" b="1" dirty="0" smtClean="0">
                <a:latin typeface="Arial" pitchFamily="34" charset="0"/>
                <a:cs typeface="Arial" pitchFamily="34" charset="0"/>
              </a:rPr>
              <a:t>:</a:t>
            </a:r>
            <a:r>
              <a:rPr lang="de-DE" sz="2400" b="1" dirty="0" smtClean="0">
                <a:solidFill>
                  <a:schemeClr val="accent1"/>
                </a:solidFill>
                <a:latin typeface="Arial" pitchFamily="34" charset="0"/>
                <a:cs typeface="Arial" pitchFamily="34" charset="0"/>
              </a:rPr>
              <a:t> </a:t>
            </a:r>
            <a:r>
              <a:rPr lang="de-DE" sz="2400" b="1" i="1" dirty="0" smtClean="0">
                <a:latin typeface="Arial" pitchFamily="34" charset="0"/>
                <a:cs typeface="Arial" pitchFamily="34" charset="0"/>
              </a:rPr>
              <a:t>20-fach</a:t>
            </a:r>
            <a:endParaRPr lang="de-DE" sz="2400" b="1" i="1" dirty="0">
              <a:latin typeface="Arial" pitchFamily="34" charset="0"/>
              <a:cs typeface="Arial" pitchFamily="34" charset="0"/>
            </a:endParaRPr>
          </a:p>
        </p:txBody>
      </p:sp>
      <p:pic>
        <p:nvPicPr>
          <p:cNvPr id="15" name="Grafik 8" descr="Schnitt 2.jpg"/>
          <p:cNvPicPr/>
          <p:nvPr/>
        </p:nvPicPr>
        <p:blipFill>
          <a:blip r:embed="rId4" cstate="print">
            <a:lum bright="-10000"/>
          </a:blip>
          <a:stretch>
            <a:fillRect/>
          </a:stretch>
        </p:blipFill>
        <p:spPr>
          <a:xfrm>
            <a:off x="1187624" y="2060848"/>
            <a:ext cx="3024336" cy="2736304"/>
          </a:xfrm>
          <a:prstGeom prst="rect">
            <a:avLst/>
          </a:prstGeom>
        </p:spPr>
      </p:pic>
    </p:spTree>
  </p:cSld>
  <p:clrMapOvr>
    <a:masterClrMapping/>
  </p:clrMapOvr>
  <p:transition spd="med">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331640" y="692696"/>
            <a:ext cx="6696744" cy="4801314"/>
          </a:xfrm>
          <a:prstGeom prst="rect">
            <a:avLst/>
          </a:prstGeom>
        </p:spPr>
        <p:txBody>
          <a:bodyPr wrap="square">
            <a:spAutoFit/>
          </a:bodyPr>
          <a:lstStyle/>
          <a:p>
            <a:pPr algn="ctr">
              <a:tabLst>
                <a:tab pos="269875" algn="l"/>
              </a:tabLst>
            </a:pPr>
            <a:r>
              <a:rPr lang="de-DE" b="1" i="1" dirty="0" smtClean="0">
                <a:solidFill>
                  <a:schemeClr val="tx1">
                    <a:lumMod val="85000"/>
                  </a:schemeClr>
                </a:solidFill>
                <a:latin typeface="Bradley Hand ITC" pitchFamily="66" charset="0"/>
                <a:cs typeface="Arial" pitchFamily="34" charset="0"/>
              </a:rPr>
              <a:t>Hinsichtlich der höheren Ausdrehmomente der SSI  wurde  u.a. die Einflussgröße „Gewindevorschnitt“ genauer betrachtet und anhand der Schnittmuster untersucht.</a:t>
            </a:r>
          </a:p>
          <a:p>
            <a:pPr algn="ctr">
              <a:tabLst>
                <a:tab pos="269875" algn="l"/>
              </a:tabLst>
            </a:pPr>
            <a:endParaRPr lang="de-DE" b="1" i="1" dirty="0" smtClean="0">
              <a:solidFill>
                <a:schemeClr val="tx1">
                  <a:lumMod val="85000"/>
                </a:schemeClr>
              </a:solidFill>
              <a:latin typeface="Bradley Hand ITC" pitchFamily="66" charset="0"/>
              <a:cs typeface="Arial" pitchFamily="34" charset="0"/>
            </a:endParaRPr>
          </a:p>
          <a:p>
            <a:pPr algn="ctr">
              <a:tabLst>
                <a:tab pos="269875" algn="l"/>
              </a:tabLst>
            </a:pPr>
            <a:r>
              <a:rPr lang="de-DE" b="1" i="1" dirty="0" smtClean="0">
                <a:solidFill>
                  <a:schemeClr val="tx1">
                    <a:lumMod val="85000"/>
                  </a:schemeClr>
                </a:solidFill>
                <a:latin typeface="Bradley Hand ITC" pitchFamily="66" charset="0"/>
                <a:cs typeface="Arial" pitchFamily="34" charset="0"/>
              </a:rPr>
              <a:t>Die unversehrten Bohrlöcher  sowie deren Trennschnitt  führten nach Explantation der inserierten Implantate  zu keinem aussagekräftigen Ergebnis.</a:t>
            </a:r>
          </a:p>
          <a:p>
            <a:pPr algn="ctr">
              <a:tabLst>
                <a:tab pos="269875" algn="l"/>
              </a:tabLst>
            </a:pPr>
            <a:r>
              <a:rPr lang="de-DE" b="1" i="1" dirty="0" smtClean="0">
                <a:solidFill>
                  <a:schemeClr val="tx1">
                    <a:lumMod val="85000"/>
                  </a:schemeClr>
                </a:solidFill>
                <a:latin typeface="Bradley Hand ITC" pitchFamily="66" charset="0"/>
                <a:cs typeface="Arial" pitchFamily="34" charset="0"/>
              </a:rPr>
              <a:t>Erst durch die Bewertung der Negativabformungen   </a:t>
            </a:r>
          </a:p>
          <a:p>
            <a:pPr algn="ctr">
              <a:tabLst>
                <a:tab pos="269875" algn="l"/>
              </a:tabLst>
            </a:pPr>
            <a:r>
              <a:rPr lang="de-DE" b="1" i="1" dirty="0" smtClean="0">
                <a:solidFill>
                  <a:schemeClr val="tx1">
                    <a:lumMod val="85000"/>
                  </a:schemeClr>
                </a:solidFill>
                <a:latin typeface="Bradley Hand ITC" pitchFamily="66" charset="0"/>
                <a:cs typeface="Arial" pitchFamily="34" charset="0"/>
              </a:rPr>
              <a:t>  mit </a:t>
            </a:r>
            <a:r>
              <a:rPr lang="de-DE" b="1" i="1" dirty="0" err="1" smtClean="0">
                <a:solidFill>
                  <a:schemeClr val="tx1">
                    <a:lumMod val="85000"/>
                  </a:schemeClr>
                </a:solidFill>
                <a:latin typeface="Bradley Hand ITC" pitchFamily="66" charset="0"/>
                <a:cs typeface="Arial" pitchFamily="34" charset="0"/>
              </a:rPr>
              <a:t>Impregum</a:t>
            </a:r>
            <a:r>
              <a:rPr lang="de-DE" b="1" i="1" dirty="0" smtClean="0">
                <a:solidFill>
                  <a:schemeClr val="tx1">
                    <a:lumMod val="85000"/>
                  </a:schemeClr>
                </a:solidFill>
                <a:latin typeface="Bradley Hand ITC" pitchFamily="66" charset="0"/>
                <a:cs typeface="Arial" pitchFamily="34" charset="0"/>
              </a:rPr>
              <a:t> ergaben die Unterschiede zwischen den SSI und KI. </a:t>
            </a:r>
          </a:p>
          <a:p>
            <a:pPr algn="ctr">
              <a:tabLst>
                <a:tab pos="269875" algn="l"/>
              </a:tabLst>
            </a:pPr>
            <a:endParaRPr lang="de-DE" b="1" i="1" dirty="0" smtClean="0">
              <a:solidFill>
                <a:schemeClr val="tx1">
                  <a:lumMod val="85000"/>
                </a:schemeClr>
              </a:solidFill>
              <a:latin typeface="Bradley Hand ITC" pitchFamily="66" charset="0"/>
              <a:cs typeface="Arial" pitchFamily="34" charset="0"/>
            </a:endParaRPr>
          </a:p>
          <a:p>
            <a:pPr marL="444170" indent="-444170" algn="ctr">
              <a:defRPr/>
            </a:pPr>
            <a:r>
              <a:rPr lang="de-DE" b="1" i="1" dirty="0" smtClean="0">
                <a:solidFill>
                  <a:schemeClr val="tx1">
                    <a:lumMod val="85000"/>
                  </a:schemeClr>
                </a:solidFill>
                <a:latin typeface="Bradley Hand ITC" pitchFamily="66" charset="0"/>
                <a:cs typeface="Arial" pitchFamily="34" charset="0"/>
              </a:rPr>
              <a:t>Bei einer 20-fachen Vergrößerung ist im apikalen Drittel  zu erkennen, dass sich die klassischen Implantate nicht exakt in die vorgeschnittenen Gewinde inserieren ließen.  </a:t>
            </a:r>
          </a:p>
          <a:p>
            <a:pPr marL="444170" indent="-444170" algn="ctr">
              <a:defRPr/>
            </a:pPr>
            <a:r>
              <a:rPr lang="de-DE" b="1" i="1" dirty="0" smtClean="0">
                <a:solidFill>
                  <a:schemeClr val="tx1">
                    <a:lumMod val="85000"/>
                  </a:schemeClr>
                </a:solidFill>
                <a:latin typeface="Bradley Hand ITC" pitchFamily="66" charset="0"/>
                <a:cs typeface="Arial" pitchFamily="34" charset="0"/>
              </a:rPr>
              <a:t>Vielmehr kam es zu einem ausgeschlagenen Knochenrelief,                               was letztendlich die niedrigeren Ausdrehmomente verursachen könnte.</a:t>
            </a:r>
            <a:endParaRPr lang="de-DE" b="1" i="1" dirty="0">
              <a:solidFill>
                <a:schemeClr val="tx1">
                  <a:lumMod val="85000"/>
                </a:schemeClr>
              </a:solidFill>
            </a:endParaRPr>
          </a:p>
        </p:txBody>
      </p:sp>
    </p:spTree>
  </p:cSld>
  <p:clrMapOvr>
    <a:masterClrMapping/>
  </p:clrMapOvr>
  <p:transition spd="med">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lum contrast="40000"/>
          </a:blip>
          <a:srcRect r="3374" b="2338"/>
          <a:stretch>
            <a:fillRect/>
          </a:stretch>
        </p:blipFill>
        <p:spPr bwMode="auto">
          <a:xfrm>
            <a:off x="970778" y="2132855"/>
            <a:ext cx="3209200" cy="3096345"/>
          </a:xfrm>
          <a:prstGeom prst="rect">
            <a:avLst/>
          </a:prstGeom>
          <a:noFill/>
          <a:ln w="9525">
            <a:noFill/>
            <a:miter lim="800000"/>
            <a:headEnd/>
            <a:tailEnd/>
          </a:ln>
        </p:spPr>
      </p:pic>
      <p:pic>
        <p:nvPicPr>
          <p:cNvPr id="29699" name="Picture 2"/>
          <p:cNvPicPr>
            <a:picLocks noChangeAspect="1" noChangeArrowheads="1"/>
          </p:cNvPicPr>
          <p:nvPr/>
        </p:nvPicPr>
        <p:blipFill>
          <a:blip r:embed="rId4" cstate="print">
            <a:lum contrast="40000"/>
          </a:blip>
          <a:srcRect t="4445"/>
          <a:stretch>
            <a:fillRect/>
          </a:stretch>
        </p:blipFill>
        <p:spPr bwMode="auto">
          <a:xfrm>
            <a:off x="4788024" y="2129305"/>
            <a:ext cx="3380781" cy="3099895"/>
          </a:xfrm>
          <a:prstGeom prst="rect">
            <a:avLst/>
          </a:prstGeom>
          <a:noFill/>
          <a:ln w="9525">
            <a:noFill/>
            <a:miter lim="800000"/>
            <a:headEnd/>
            <a:tailEnd/>
          </a:ln>
        </p:spPr>
      </p:pic>
      <p:sp>
        <p:nvSpPr>
          <p:cNvPr id="29702" name="Datumsplatzhalter 8"/>
          <p:cNvSpPr>
            <a:spLocks noGrp="1"/>
          </p:cNvSpPr>
          <p:nvPr>
            <p:ph type="dt" sz="quarter" idx="10"/>
          </p:nvPr>
        </p:nvSpPr>
        <p:spPr bwMode="auto">
          <a:noFill/>
          <a:ln>
            <a:miter lim="800000"/>
            <a:headEnd/>
            <a:tailEnd/>
          </a:ln>
        </p:spPr>
        <p:txBody>
          <a:bodyPr/>
          <a:lstStyle/>
          <a:p>
            <a:fld id="{D8FD3D9C-017C-4EAF-B449-A244E9892152}" type="datetime1">
              <a:rPr lang="de-DE" smtClean="0"/>
              <a:pPr/>
              <a:t>01.07.2014</a:t>
            </a:fld>
            <a:endParaRPr lang="de-DE" smtClean="0"/>
          </a:p>
        </p:txBody>
      </p:sp>
      <p:sp>
        <p:nvSpPr>
          <p:cNvPr id="9" name="Titel 8"/>
          <p:cNvSpPr>
            <a:spLocks noGrp="1"/>
          </p:cNvSpPr>
          <p:nvPr>
            <p:ph type="title" idx="4294967295"/>
          </p:nvPr>
        </p:nvSpPr>
        <p:spPr>
          <a:xfrm>
            <a:off x="0" y="404664"/>
            <a:ext cx="9144000" cy="747464"/>
          </a:xfrm>
        </p:spPr>
        <p:txBody>
          <a:bodyPr/>
          <a:lstStyle/>
          <a:p>
            <a:pPr>
              <a:defRPr/>
            </a:pPr>
            <a:r>
              <a:rPr lang="de-DE" sz="3200" b="1" dirty="0" smtClean="0">
                <a:latin typeface="Arial" charset="0"/>
                <a:cs typeface="Arial" charset="0"/>
              </a:rPr>
              <a:t>            4. Diskussion - </a:t>
            </a:r>
            <a:r>
              <a:rPr lang="de-DE" sz="2800" b="1" dirty="0" smtClean="0">
                <a:solidFill>
                  <a:schemeClr val="tx1"/>
                </a:solidFill>
                <a:latin typeface="Arial" pitchFamily="34" charset="0"/>
                <a:ea typeface="+mn-ea"/>
                <a:cs typeface="Arial" pitchFamily="34" charset="0"/>
              </a:rPr>
              <a:t> </a:t>
            </a:r>
            <a:r>
              <a:rPr lang="de-DE" sz="2800" dirty="0" err="1" smtClean="0">
                <a:latin typeface="Arial" charset="0"/>
                <a:cs typeface="Arial" charset="0"/>
              </a:rPr>
              <a:t>ergebnisse</a:t>
            </a:r>
            <a:r>
              <a:rPr lang="de-DE" sz="2800" dirty="0" smtClean="0">
                <a:latin typeface="Arial" charset="0"/>
                <a:ea typeface="+mn-ea"/>
                <a:cs typeface="Arial" charset="0"/>
              </a:rPr>
              <a:t> </a:t>
            </a:r>
            <a:endParaRPr lang="de-DE" sz="1800" dirty="0" smtClean="0">
              <a:solidFill>
                <a:schemeClr val="accent1"/>
              </a:solidFill>
              <a:latin typeface="Arial" charset="0"/>
              <a:ea typeface="+mn-ea"/>
              <a:cs typeface="Arial" charset="0"/>
            </a:endParaRPr>
          </a:p>
        </p:txBody>
      </p:sp>
      <p:sp>
        <p:nvSpPr>
          <p:cNvPr id="10" name="Textfeld 9"/>
          <p:cNvSpPr txBox="1"/>
          <p:nvPr/>
        </p:nvSpPr>
        <p:spPr>
          <a:xfrm>
            <a:off x="2915816" y="2276274"/>
            <a:ext cx="936104" cy="461665"/>
          </a:xfrm>
          <a:prstGeom prst="rect">
            <a:avLst/>
          </a:prstGeom>
          <a:noFill/>
        </p:spPr>
        <p:txBody>
          <a:bodyPr wrap="square" rtlCol="0">
            <a:spAutoFit/>
          </a:bodyPr>
          <a:lstStyle/>
          <a:p>
            <a:r>
              <a:rPr lang="de-DE" sz="2400" b="1" dirty="0" smtClean="0">
                <a:solidFill>
                  <a:schemeClr val="bg1"/>
                </a:solidFill>
                <a:latin typeface="Arial" pitchFamily="34" charset="0"/>
                <a:cs typeface="Arial" pitchFamily="34" charset="0"/>
              </a:rPr>
              <a:t>SSI</a:t>
            </a:r>
            <a:endParaRPr lang="de-DE" sz="2400" b="1" dirty="0">
              <a:solidFill>
                <a:schemeClr val="bg1"/>
              </a:solidFill>
              <a:latin typeface="Arial" pitchFamily="34" charset="0"/>
              <a:cs typeface="Arial" pitchFamily="34" charset="0"/>
            </a:endParaRPr>
          </a:p>
        </p:txBody>
      </p:sp>
      <p:sp>
        <p:nvSpPr>
          <p:cNvPr id="11" name="Textfeld 10"/>
          <p:cNvSpPr txBox="1"/>
          <p:nvPr/>
        </p:nvSpPr>
        <p:spPr>
          <a:xfrm>
            <a:off x="7236296" y="2276872"/>
            <a:ext cx="827351" cy="461665"/>
          </a:xfrm>
          <a:prstGeom prst="rect">
            <a:avLst/>
          </a:prstGeom>
          <a:noFill/>
        </p:spPr>
        <p:txBody>
          <a:bodyPr wrap="square" rtlCol="0">
            <a:spAutoFit/>
          </a:bodyPr>
          <a:lstStyle/>
          <a:p>
            <a:r>
              <a:rPr lang="de-DE" sz="2400" b="1" dirty="0" smtClean="0">
                <a:solidFill>
                  <a:schemeClr val="bg1"/>
                </a:solidFill>
                <a:latin typeface="Arial" pitchFamily="34" charset="0"/>
                <a:cs typeface="Arial" pitchFamily="34" charset="0"/>
              </a:rPr>
              <a:t>KI</a:t>
            </a:r>
          </a:p>
        </p:txBody>
      </p:sp>
      <p:sp>
        <p:nvSpPr>
          <p:cNvPr id="12" name="Textfeld 11"/>
          <p:cNvSpPr txBox="1"/>
          <p:nvPr/>
        </p:nvSpPr>
        <p:spPr>
          <a:xfrm>
            <a:off x="2483768" y="1412776"/>
            <a:ext cx="3664786" cy="523220"/>
          </a:xfrm>
          <a:prstGeom prst="rect">
            <a:avLst/>
          </a:prstGeom>
          <a:noFill/>
        </p:spPr>
        <p:txBody>
          <a:bodyPr wrap="none" rtlCol="0">
            <a:spAutoFit/>
          </a:bodyPr>
          <a:lstStyle/>
          <a:p>
            <a:r>
              <a:rPr lang="de-DE" sz="2800" i="1" dirty="0" smtClean="0">
                <a:latin typeface="Arial" pitchFamily="34" charset="0"/>
                <a:cs typeface="Arial" pitchFamily="34" charset="0"/>
              </a:rPr>
              <a:t>„Konstruktionsprinzip“</a:t>
            </a:r>
            <a:endParaRPr lang="de-DE" sz="2800" i="1" dirty="0">
              <a:latin typeface="Arial" pitchFamily="34" charset="0"/>
              <a:cs typeface="Arial" pitchFamily="34" charset="0"/>
            </a:endParaRPr>
          </a:p>
        </p:txBody>
      </p:sp>
    </p:spTree>
  </p:cSld>
  <p:clrMapOvr>
    <a:masterClrMapping/>
  </p:clrMapOvr>
  <p:transition spd="med">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971600" y="476672"/>
            <a:ext cx="7164288" cy="5262979"/>
          </a:xfrm>
          <a:prstGeom prst="rect">
            <a:avLst/>
          </a:prstGeom>
        </p:spPr>
        <p:txBody>
          <a:bodyPr wrap="square">
            <a:spAutoFit/>
          </a:bodyPr>
          <a:lstStyle/>
          <a:p>
            <a:pPr algn="ctr"/>
            <a:r>
              <a:rPr lang="de-DE" sz="1600" b="1" i="1" dirty="0" smtClean="0">
                <a:solidFill>
                  <a:schemeClr val="tx1">
                    <a:lumMod val="85000"/>
                  </a:schemeClr>
                </a:solidFill>
                <a:latin typeface="Bradley Hand ITC" pitchFamily="66" charset="0"/>
                <a:cs typeface="Arial" pitchFamily="34" charset="0"/>
              </a:rPr>
              <a:t>Es ist anzunehmen, dass die höheren Ausdrehmomente der SSI durch das Gewindedesign maßgeblich beeinflusst werden. Dabei spielt die Feinkonstruktion der Gewinderillen eine wichtige Rolle.</a:t>
            </a:r>
          </a:p>
          <a:p>
            <a:pPr algn="ctr"/>
            <a:r>
              <a:rPr lang="de-DE" sz="1600" b="1" i="1" dirty="0" smtClean="0">
                <a:solidFill>
                  <a:schemeClr val="tx1">
                    <a:lumMod val="85000"/>
                  </a:schemeClr>
                </a:solidFill>
                <a:latin typeface="Bradley Hand ITC" pitchFamily="66" charset="0"/>
                <a:cs typeface="Arial" pitchFamily="34" charset="0"/>
              </a:rPr>
              <a:t>Während das SSI mit den stufenartigen Gewinderillen eine Schneidfunktion aufweisen, handelt es sich beim klassischen Implantat mit den glatten Gewinderillen eher um eine Gleitfunktion bei der Insertion.  Die Schneidfunktion bei den SSI könnte vermutlich zu einer sehr hohen Kompression der Knochensubstanz führen, was wiederum kritisch zu beurteilen ist. </a:t>
            </a:r>
          </a:p>
          <a:p>
            <a:pPr algn="ctr"/>
            <a:endParaRPr lang="de-DE" sz="1600" b="1" i="1" dirty="0" smtClean="0">
              <a:solidFill>
                <a:schemeClr val="tx1">
                  <a:lumMod val="85000"/>
                </a:schemeClr>
              </a:solidFill>
              <a:latin typeface="Bradley Hand ITC" pitchFamily="66" charset="0"/>
              <a:cs typeface="Arial" pitchFamily="34" charset="0"/>
            </a:endParaRPr>
          </a:p>
          <a:p>
            <a:pPr algn="ctr"/>
            <a:r>
              <a:rPr lang="de-DE" sz="1600" b="1" i="1" dirty="0" smtClean="0">
                <a:solidFill>
                  <a:schemeClr val="tx1">
                    <a:lumMod val="85000"/>
                  </a:schemeClr>
                </a:solidFill>
                <a:latin typeface="Bradley Hand ITC" pitchFamily="66" charset="0"/>
                <a:cs typeface="Arial" pitchFamily="34" charset="0"/>
              </a:rPr>
              <a:t>Höhere Ausdrehmomente könnten aber auch durch die Insertionstechnik bedingt sein.         So verbleibt bei den SSI freigelegtes Knochenmaterial in der </a:t>
            </a:r>
            <a:r>
              <a:rPr lang="de-DE" sz="1600" b="1" i="1" dirty="0" err="1" smtClean="0">
                <a:solidFill>
                  <a:schemeClr val="tx1">
                    <a:lumMod val="85000"/>
                  </a:schemeClr>
                </a:solidFill>
                <a:latin typeface="Bradley Hand ITC" pitchFamily="66" charset="0"/>
                <a:cs typeface="Arial" pitchFamily="34" charset="0"/>
              </a:rPr>
              <a:t>Implantatmulde</a:t>
            </a:r>
            <a:r>
              <a:rPr lang="de-DE" sz="1600" b="1" i="1" dirty="0" smtClean="0">
                <a:solidFill>
                  <a:schemeClr val="tx1">
                    <a:lumMod val="85000"/>
                  </a:schemeClr>
                </a:solidFill>
                <a:latin typeface="Bradley Hand ITC" pitchFamily="66" charset="0"/>
                <a:cs typeface="Arial" pitchFamily="34" charset="0"/>
              </a:rPr>
              <a:t> bzw. Knochenspanreservoir. Dadurch wird eine zusätzlicher Druck im Sinne von Festigkeit auf die Implantat-Knochenbindung ausgeübt.</a:t>
            </a:r>
          </a:p>
          <a:p>
            <a:pPr algn="ctr"/>
            <a:r>
              <a:rPr lang="de-DE" sz="1600" b="1" i="1" dirty="0" smtClean="0">
                <a:solidFill>
                  <a:schemeClr val="tx1">
                    <a:lumMod val="85000"/>
                  </a:schemeClr>
                </a:solidFill>
                <a:latin typeface="Bradley Hand ITC" pitchFamily="66" charset="0"/>
                <a:cs typeface="Arial" pitchFamily="34" charset="0"/>
              </a:rPr>
              <a:t>Bei den klassischen Implantaten hingegen  wird beim Herausdrehen des Gewindeschneiders zusätzlich Knochenmaterial extrahiert, was mit eine Ursache für die niedrigeren Ausdrehmomente sein könnte.</a:t>
            </a:r>
          </a:p>
          <a:p>
            <a:pPr algn="ctr"/>
            <a:endParaRPr lang="de-DE" sz="1600" b="1" i="1" dirty="0" smtClean="0">
              <a:solidFill>
                <a:schemeClr val="tx1">
                  <a:lumMod val="85000"/>
                </a:schemeClr>
              </a:solidFill>
              <a:latin typeface="Bradley Hand ITC" pitchFamily="66" charset="0"/>
              <a:cs typeface="Arial" pitchFamily="34" charset="0"/>
            </a:endParaRPr>
          </a:p>
          <a:p>
            <a:pPr algn="ctr"/>
            <a:r>
              <a:rPr lang="de-DE" sz="1600" b="1" i="1" dirty="0" smtClean="0">
                <a:solidFill>
                  <a:schemeClr val="tx1">
                    <a:lumMod val="85000"/>
                  </a:schemeClr>
                </a:solidFill>
                <a:latin typeface="Bradley Hand ITC" pitchFamily="66" charset="0"/>
                <a:cs typeface="Arial" pitchFamily="34" charset="0"/>
              </a:rPr>
              <a:t>Um  Knochennekrosen bis hin zum </a:t>
            </a:r>
            <a:r>
              <a:rPr lang="de-DE" sz="1600" b="1" i="1" dirty="0" err="1" smtClean="0">
                <a:solidFill>
                  <a:schemeClr val="tx1">
                    <a:lumMod val="85000"/>
                  </a:schemeClr>
                </a:solidFill>
                <a:latin typeface="Bradley Hand ITC" pitchFamily="66" charset="0"/>
                <a:cs typeface="Arial" pitchFamily="34" charset="0"/>
              </a:rPr>
              <a:t>Implantatverlust</a:t>
            </a:r>
            <a:r>
              <a:rPr lang="de-DE" sz="1600" b="1" i="1" dirty="0" smtClean="0">
                <a:solidFill>
                  <a:schemeClr val="tx1">
                    <a:lumMod val="85000"/>
                  </a:schemeClr>
                </a:solidFill>
                <a:latin typeface="Bradley Hand ITC" pitchFamily="66" charset="0"/>
                <a:cs typeface="Arial" pitchFamily="34" charset="0"/>
              </a:rPr>
              <a:t> zu vermeiden ist also eine knochenschonende </a:t>
            </a:r>
            <a:r>
              <a:rPr lang="de-DE" sz="1600" b="1" i="1" dirty="0" err="1" smtClean="0">
                <a:solidFill>
                  <a:schemeClr val="tx1">
                    <a:lumMod val="85000"/>
                  </a:schemeClr>
                </a:solidFill>
                <a:latin typeface="Bradley Hand ITC" pitchFamily="66" charset="0"/>
                <a:cs typeface="Arial" pitchFamily="34" charset="0"/>
              </a:rPr>
              <a:t>Implantatsetzung</a:t>
            </a:r>
            <a:r>
              <a:rPr lang="de-DE" sz="1600" b="1" i="1" dirty="0" smtClean="0">
                <a:solidFill>
                  <a:schemeClr val="tx1">
                    <a:lumMod val="85000"/>
                  </a:schemeClr>
                </a:solidFill>
                <a:latin typeface="Bradley Hand ITC" pitchFamily="66" charset="0"/>
                <a:cs typeface="Arial" pitchFamily="34" charset="0"/>
              </a:rPr>
              <a:t> zwingende Voraussetzung.  So sollten die SSI eher im Knochen geringerer Dichte wie  z.B. im spongiösen Knochen des Oberkiefers  Anwendung finden.</a:t>
            </a:r>
            <a:endParaRPr lang="de-DE" dirty="0" smtClean="0">
              <a:solidFill>
                <a:schemeClr val="tx1">
                  <a:lumMod val="85000"/>
                </a:schemeClr>
              </a:solidFill>
            </a:endParaRPr>
          </a:p>
        </p:txBody>
      </p:sp>
    </p:spTree>
  </p:cSld>
  <p:clrMapOvr>
    <a:masterClrMapping/>
  </p:clrMapOvr>
  <p:transition spd="med">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Datumsplatzhalter 8"/>
          <p:cNvSpPr>
            <a:spLocks noGrp="1"/>
          </p:cNvSpPr>
          <p:nvPr>
            <p:ph type="dt" sz="quarter" idx="10"/>
          </p:nvPr>
        </p:nvSpPr>
        <p:spPr bwMode="auto">
          <a:noFill/>
          <a:ln>
            <a:miter lim="800000"/>
            <a:headEnd/>
            <a:tailEnd/>
          </a:ln>
        </p:spPr>
        <p:txBody>
          <a:bodyPr/>
          <a:lstStyle/>
          <a:p>
            <a:fld id="{D8FD3D9C-017C-4EAF-B449-A244E9892152}" type="datetime1">
              <a:rPr lang="de-DE" smtClean="0"/>
              <a:pPr/>
              <a:t>01.07.2014</a:t>
            </a:fld>
            <a:endParaRPr lang="de-DE" smtClean="0"/>
          </a:p>
        </p:txBody>
      </p:sp>
      <p:sp>
        <p:nvSpPr>
          <p:cNvPr id="9" name="Titel 8"/>
          <p:cNvSpPr>
            <a:spLocks noGrp="1"/>
          </p:cNvSpPr>
          <p:nvPr>
            <p:ph type="title" idx="4294967295"/>
          </p:nvPr>
        </p:nvSpPr>
        <p:spPr>
          <a:xfrm>
            <a:off x="0" y="620688"/>
            <a:ext cx="9144000" cy="720080"/>
          </a:xfrm>
        </p:spPr>
        <p:txBody>
          <a:bodyPr/>
          <a:lstStyle/>
          <a:p>
            <a:pPr>
              <a:defRPr/>
            </a:pPr>
            <a:r>
              <a:rPr lang="de-DE" sz="3200" b="1" dirty="0" smtClean="0">
                <a:latin typeface="Arial" charset="0"/>
                <a:cs typeface="Arial" charset="0"/>
              </a:rPr>
              <a:t>             4. Diskussion - </a:t>
            </a:r>
            <a:r>
              <a:rPr lang="de-DE" sz="2800" dirty="0" smtClean="0">
                <a:latin typeface="Arial" charset="0"/>
                <a:cs typeface="Arial" charset="0"/>
              </a:rPr>
              <a:t>Ergebnisse</a:t>
            </a:r>
            <a:r>
              <a:rPr lang="de-DE" sz="2800" b="1" dirty="0" smtClean="0">
                <a:solidFill>
                  <a:schemeClr val="tx1"/>
                </a:solidFill>
                <a:latin typeface="Arial" pitchFamily="34" charset="0"/>
                <a:ea typeface="+mn-ea"/>
                <a:cs typeface="Arial" pitchFamily="34" charset="0"/>
              </a:rPr>
              <a:t>  </a:t>
            </a:r>
            <a:r>
              <a:rPr lang="de-DE" sz="2800" dirty="0" smtClean="0">
                <a:latin typeface="Arial" charset="0"/>
                <a:cs typeface="Arial" charset="0"/>
              </a:rPr>
              <a:t>            </a:t>
            </a:r>
            <a:r>
              <a:rPr lang="de-DE" sz="2800" dirty="0" smtClean="0">
                <a:solidFill>
                  <a:schemeClr val="tx1"/>
                </a:solidFill>
                <a:latin typeface="Arial" charset="0"/>
                <a:ea typeface="+mn-ea"/>
                <a:cs typeface="Arial" charset="0"/>
              </a:rPr>
              <a:t>  </a:t>
            </a:r>
            <a:endParaRPr lang="de-DE" sz="1800" dirty="0" smtClean="0">
              <a:solidFill>
                <a:schemeClr val="accent1"/>
              </a:solidFill>
              <a:latin typeface="Arial" charset="0"/>
              <a:ea typeface="+mn-ea"/>
              <a:cs typeface="Arial" charset="0"/>
            </a:endParaRPr>
          </a:p>
        </p:txBody>
      </p:sp>
      <p:pic>
        <p:nvPicPr>
          <p:cNvPr id="8" name="Grafik 1807" descr="Selbstschneidend_mit_Fond Ausschnitt neu quer.jpg"/>
          <p:cNvPicPr/>
          <p:nvPr/>
        </p:nvPicPr>
        <p:blipFill>
          <a:blip r:embed="rId3" cstate="print"/>
          <a:srcRect l="34763" t="7407" r="2965" b="11111"/>
          <a:stretch>
            <a:fillRect/>
          </a:stretch>
        </p:blipFill>
        <p:spPr>
          <a:xfrm rot="16200000">
            <a:off x="647567" y="2672916"/>
            <a:ext cx="3168349" cy="1368152"/>
          </a:xfrm>
          <a:prstGeom prst="rect">
            <a:avLst/>
          </a:prstGeom>
        </p:spPr>
      </p:pic>
      <p:sp>
        <p:nvSpPr>
          <p:cNvPr id="13" name="Textfeld 12"/>
          <p:cNvSpPr txBox="1"/>
          <p:nvPr/>
        </p:nvSpPr>
        <p:spPr>
          <a:xfrm>
            <a:off x="3203848" y="2276872"/>
            <a:ext cx="2480675" cy="892552"/>
          </a:xfrm>
          <a:prstGeom prst="rect">
            <a:avLst/>
          </a:prstGeom>
          <a:noFill/>
        </p:spPr>
        <p:txBody>
          <a:bodyPr wrap="square" rtlCol="0">
            <a:spAutoFit/>
          </a:bodyPr>
          <a:lstStyle/>
          <a:p>
            <a:r>
              <a:rPr lang="de-DE" sz="2800" dirty="0" smtClean="0">
                <a:latin typeface="Arial" pitchFamily="34" charset="0"/>
                <a:cs typeface="Arial" pitchFamily="34" charset="0"/>
              </a:rPr>
              <a:t>   </a:t>
            </a:r>
            <a:r>
              <a:rPr lang="de-DE" sz="2400" i="1" dirty="0" smtClean="0">
                <a:latin typeface="Arial" pitchFamily="34" charset="0"/>
                <a:cs typeface="Arial" pitchFamily="34" charset="0"/>
              </a:rPr>
              <a:t>„Hersteller“</a:t>
            </a:r>
          </a:p>
          <a:p>
            <a:r>
              <a:rPr lang="de-DE" sz="2400" i="1" dirty="0" smtClean="0">
                <a:latin typeface="Arial" pitchFamily="34" charset="0"/>
                <a:cs typeface="Arial" pitchFamily="34" charset="0"/>
              </a:rPr>
              <a:t>Besonderheiten</a:t>
            </a:r>
            <a:endParaRPr lang="de-DE" sz="1600" i="1" dirty="0"/>
          </a:p>
        </p:txBody>
      </p:sp>
      <p:sp>
        <p:nvSpPr>
          <p:cNvPr id="7" name="Textfeld 6"/>
          <p:cNvSpPr txBox="1"/>
          <p:nvPr/>
        </p:nvSpPr>
        <p:spPr>
          <a:xfrm>
            <a:off x="1547664" y="5013176"/>
            <a:ext cx="1467068" cy="400110"/>
          </a:xfrm>
          <a:prstGeom prst="rect">
            <a:avLst/>
          </a:prstGeom>
          <a:noFill/>
        </p:spPr>
        <p:txBody>
          <a:bodyPr wrap="none" rtlCol="0">
            <a:spAutoFit/>
          </a:bodyPr>
          <a:lstStyle/>
          <a:p>
            <a:r>
              <a:rPr lang="de-DE" sz="2000" b="1" dirty="0" smtClean="0">
                <a:latin typeface="Arial" pitchFamily="34" charset="0"/>
                <a:cs typeface="Arial" pitchFamily="34" charset="0"/>
              </a:rPr>
              <a:t>Fa. Schütz</a:t>
            </a:r>
            <a:endParaRPr lang="de-DE" sz="2000" b="1" dirty="0">
              <a:latin typeface="Arial" pitchFamily="34" charset="0"/>
              <a:cs typeface="Arial" pitchFamily="34" charset="0"/>
            </a:endParaRPr>
          </a:p>
        </p:txBody>
      </p:sp>
      <p:sp>
        <p:nvSpPr>
          <p:cNvPr id="10" name="Textfeld 9"/>
          <p:cNvSpPr txBox="1"/>
          <p:nvPr/>
        </p:nvSpPr>
        <p:spPr>
          <a:xfrm>
            <a:off x="6012160" y="4869160"/>
            <a:ext cx="1579278" cy="400110"/>
          </a:xfrm>
          <a:prstGeom prst="rect">
            <a:avLst/>
          </a:prstGeom>
          <a:noFill/>
        </p:spPr>
        <p:txBody>
          <a:bodyPr wrap="none" rtlCol="0">
            <a:spAutoFit/>
          </a:bodyPr>
          <a:lstStyle/>
          <a:p>
            <a:r>
              <a:rPr lang="de-DE" sz="2000" b="1" dirty="0" smtClean="0">
                <a:solidFill>
                  <a:schemeClr val="bg1"/>
                </a:solidFill>
                <a:latin typeface="Arial" pitchFamily="34" charset="0"/>
                <a:cs typeface="Arial" pitchFamily="34" charset="0"/>
              </a:rPr>
              <a:t>Fa. General</a:t>
            </a:r>
            <a:endParaRPr lang="de-DE" sz="2000" b="1" dirty="0">
              <a:solidFill>
                <a:schemeClr val="bg1"/>
              </a:solidFill>
              <a:latin typeface="Arial" pitchFamily="34" charset="0"/>
              <a:cs typeface="Arial" pitchFamily="34" charset="0"/>
            </a:endParaRPr>
          </a:p>
        </p:txBody>
      </p:sp>
      <p:sp>
        <p:nvSpPr>
          <p:cNvPr id="14" name="Rechteck 13"/>
          <p:cNvSpPr/>
          <p:nvPr/>
        </p:nvSpPr>
        <p:spPr>
          <a:xfrm>
            <a:off x="6012160" y="5085184"/>
            <a:ext cx="1579278" cy="400110"/>
          </a:xfrm>
          <a:prstGeom prst="rect">
            <a:avLst/>
          </a:prstGeom>
        </p:spPr>
        <p:txBody>
          <a:bodyPr wrap="none">
            <a:spAutoFit/>
          </a:bodyPr>
          <a:lstStyle/>
          <a:p>
            <a:r>
              <a:rPr lang="de-DE" sz="2000" b="1" dirty="0" smtClean="0">
                <a:solidFill>
                  <a:schemeClr val="bg1"/>
                </a:solidFill>
                <a:latin typeface="Arial" pitchFamily="34" charset="0"/>
                <a:cs typeface="Arial" pitchFamily="34" charset="0"/>
              </a:rPr>
              <a:t>Fa. General</a:t>
            </a:r>
            <a:endParaRPr lang="de-DE" sz="2000" b="1" dirty="0">
              <a:solidFill>
                <a:schemeClr val="bg1"/>
              </a:solidFill>
              <a:latin typeface="Arial" pitchFamily="34" charset="0"/>
              <a:cs typeface="Arial" pitchFamily="34" charset="0"/>
            </a:endParaRPr>
          </a:p>
        </p:txBody>
      </p:sp>
      <p:pic>
        <p:nvPicPr>
          <p:cNvPr id="12" name="Grafik 11" descr="EasyFastS_mitFeingewinde neu.jpg"/>
          <p:cNvPicPr>
            <a:picLocks noChangeAspect="1"/>
          </p:cNvPicPr>
          <p:nvPr/>
        </p:nvPicPr>
        <p:blipFill>
          <a:blip r:embed="rId4" cstate="print"/>
          <a:srcRect t="5188" b="3646"/>
          <a:stretch>
            <a:fillRect/>
          </a:stretch>
        </p:blipFill>
        <p:spPr>
          <a:xfrm rot="10800000">
            <a:off x="6012160" y="1844824"/>
            <a:ext cx="1326243" cy="3157719"/>
          </a:xfrm>
          <a:prstGeom prst="rect">
            <a:avLst/>
          </a:prstGeom>
        </p:spPr>
      </p:pic>
      <p:sp>
        <p:nvSpPr>
          <p:cNvPr id="16" name="Textfeld 15"/>
          <p:cNvSpPr txBox="1"/>
          <p:nvPr/>
        </p:nvSpPr>
        <p:spPr>
          <a:xfrm>
            <a:off x="6012160" y="5085184"/>
            <a:ext cx="1579278" cy="400110"/>
          </a:xfrm>
          <a:prstGeom prst="rect">
            <a:avLst/>
          </a:prstGeom>
          <a:noFill/>
        </p:spPr>
        <p:txBody>
          <a:bodyPr wrap="none" rtlCol="0">
            <a:spAutoFit/>
          </a:bodyPr>
          <a:lstStyle/>
          <a:p>
            <a:r>
              <a:rPr lang="de-DE" sz="2000" b="1" dirty="0" smtClean="0">
                <a:latin typeface="Arial" pitchFamily="34" charset="0"/>
                <a:cs typeface="Arial" pitchFamily="34" charset="0"/>
              </a:rPr>
              <a:t>Fa. General</a:t>
            </a:r>
            <a:endParaRPr lang="de-DE" sz="2000" b="1" dirty="0">
              <a:latin typeface="Arial" pitchFamily="34" charset="0"/>
              <a:cs typeface="Arial" pitchFamily="34" charset="0"/>
            </a:endParaRPr>
          </a:p>
        </p:txBody>
      </p:sp>
    </p:spTree>
  </p:cSld>
  <p:clrMapOvr>
    <a:masterClrMapping/>
  </p:clrMapOvr>
  <p:transition spd="med">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15616" y="908720"/>
            <a:ext cx="6912768" cy="4247317"/>
          </a:xfrm>
          <a:prstGeom prst="rect">
            <a:avLst/>
          </a:prstGeom>
        </p:spPr>
        <p:txBody>
          <a:bodyPr wrap="square">
            <a:spAutoFit/>
          </a:bodyPr>
          <a:lstStyle/>
          <a:p>
            <a:pPr algn="ctr">
              <a:defRPr/>
            </a:pPr>
            <a:r>
              <a:rPr lang="de-DE" b="1" i="1" dirty="0" smtClean="0">
                <a:solidFill>
                  <a:schemeClr val="tx1">
                    <a:lumMod val="85000"/>
                  </a:schemeClr>
                </a:solidFill>
                <a:latin typeface="Bradley Hand ITC" pitchFamily="66" charset="0"/>
                <a:cs typeface="Arial" pitchFamily="34" charset="0"/>
              </a:rPr>
              <a:t>Obwohl in den Versuchsreihen nachgewiesen werden konnte, dass signifikante Unterschiede der Ausdrehmomente zwischen SSI und KI vorliegen, unterscheiden sich diese der Höhe nach jedoch von Hersteller zu Hersteller. </a:t>
            </a:r>
          </a:p>
          <a:p>
            <a:pPr algn="ctr">
              <a:defRPr/>
            </a:pPr>
            <a:endParaRPr lang="de-DE" b="1" i="1" dirty="0" smtClean="0">
              <a:solidFill>
                <a:schemeClr val="tx1">
                  <a:lumMod val="85000"/>
                </a:schemeClr>
              </a:solidFill>
              <a:latin typeface="Bradley Hand ITC" pitchFamily="66" charset="0"/>
              <a:cs typeface="Arial" pitchFamily="34" charset="0"/>
            </a:endParaRPr>
          </a:p>
          <a:p>
            <a:pPr algn="ctr">
              <a:defRPr/>
            </a:pPr>
            <a:r>
              <a:rPr lang="de-DE" b="1" i="1" dirty="0" smtClean="0">
                <a:solidFill>
                  <a:schemeClr val="tx1">
                    <a:lumMod val="85000"/>
                  </a:schemeClr>
                </a:solidFill>
                <a:latin typeface="Bradley Hand ITC" pitchFamily="66" charset="0"/>
                <a:cs typeface="Arial" pitchFamily="34" charset="0"/>
              </a:rPr>
              <a:t>In den Ausdrehmomenten der Implantate mit Gewindevorschnitt sind beide Hersteller etwa gleichwertig.  Erhebliche Unterschiede bestehen jedoch bei den Ausdrehmomenten der SSI.</a:t>
            </a:r>
          </a:p>
          <a:p>
            <a:pPr algn="ctr">
              <a:defRPr/>
            </a:pPr>
            <a:endParaRPr lang="de-DE" b="1" i="1" dirty="0" smtClean="0">
              <a:solidFill>
                <a:schemeClr val="tx1">
                  <a:lumMod val="85000"/>
                </a:schemeClr>
              </a:solidFill>
              <a:latin typeface="Bradley Hand ITC" pitchFamily="66" charset="0"/>
              <a:cs typeface="Arial" pitchFamily="34" charset="0"/>
            </a:endParaRPr>
          </a:p>
          <a:p>
            <a:pPr algn="ctr">
              <a:defRPr/>
            </a:pPr>
            <a:r>
              <a:rPr lang="de-DE" b="1" i="1" dirty="0" smtClean="0">
                <a:solidFill>
                  <a:schemeClr val="tx1">
                    <a:lumMod val="85000"/>
                  </a:schemeClr>
                </a:solidFill>
                <a:latin typeface="Bradley Hand ITC" pitchFamily="66" charset="0"/>
                <a:cs typeface="Arial" pitchFamily="34" charset="0"/>
              </a:rPr>
              <a:t>Einerseits lagen eher Kriterien wie das Mikrodesign vor,                                  die für geringere Ausdrehmomente der Schütz-Implantate sprechen, andererseits ist das Makrodesign der SSI recht unterschiedlich:                        </a:t>
            </a:r>
          </a:p>
          <a:p>
            <a:pPr algn="ctr">
              <a:defRPr/>
            </a:pPr>
            <a:r>
              <a:rPr lang="de-DE" b="1" i="1" dirty="0" smtClean="0">
                <a:solidFill>
                  <a:schemeClr val="tx1">
                    <a:lumMod val="85000"/>
                  </a:schemeClr>
                </a:solidFill>
                <a:latin typeface="Bradley Hand ITC" pitchFamily="66" charset="0"/>
                <a:cs typeface="Arial" pitchFamily="34" charset="0"/>
              </a:rPr>
              <a:t>Inwiefern die Längen der Schneiden und damit die Länge des Kompressionsgewindes ausschlaggebend ist, müsste durch entsprechende Versuchsreihen untersucht werden. </a:t>
            </a:r>
            <a:endParaRPr lang="de-DE" sz="2000" i="1" dirty="0" smtClean="0">
              <a:solidFill>
                <a:schemeClr val="tx1">
                  <a:lumMod val="85000"/>
                </a:schemeClr>
              </a:solidFill>
            </a:endParaRPr>
          </a:p>
        </p:txBody>
      </p:sp>
    </p:spTree>
  </p:cSld>
  <p:clrMapOvr>
    <a:masterClrMapping/>
  </p:clrMapOvr>
  <p:transition spd="med">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umsplatzhalter 3"/>
          <p:cNvSpPr>
            <a:spLocks noGrp="1"/>
          </p:cNvSpPr>
          <p:nvPr>
            <p:ph type="dt" sz="quarter" idx="10"/>
          </p:nvPr>
        </p:nvSpPr>
        <p:spPr bwMode="auto">
          <a:noFill/>
          <a:ln>
            <a:miter lim="800000"/>
            <a:headEnd/>
            <a:tailEnd/>
          </a:ln>
        </p:spPr>
        <p:txBody>
          <a:bodyPr/>
          <a:lstStyle/>
          <a:p>
            <a:fld id="{37B88E03-FC73-4CEC-802F-B1B6AF7555DA}" type="datetime1">
              <a:rPr lang="de-DE" smtClean="0"/>
              <a:pPr/>
              <a:t>01.07.2014</a:t>
            </a:fld>
            <a:endParaRPr lang="de-DE" smtClean="0"/>
          </a:p>
        </p:txBody>
      </p:sp>
      <p:sp>
        <p:nvSpPr>
          <p:cNvPr id="27652" name="Titel 5"/>
          <p:cNvSpPr>
            <a:spLocks noGrp="1"/>
          </p:cNvSpPr>
          <p:nvPr>
            <p:ph type="title" idx="4294967295"/>
          </p:nvPr>
        </p:nvSpPr>
        <p:spPr>
          <a:xfrm>
            <a:off x="0" y="692696"/>
            <a:ext cx="9144000" cy="1084263"/>
          </a:xfrm>
        </p:spPr>
        <p:txBody>
          <a:bodyPr/>
          <a:lstStyle/>
          <a:p>
            <a:pPr algn="ctr"/>
            <a:r>
              <a:rPr lang="de-DE" sz="3200" b="1" dirty="0" smtClean="0">
                <a:latin typeface="Arial" charset="0"/>
                <a:cs typeface="Arial" charset="0"/>
              </a:rPr>
              <a:t>5. Schlussfolgerungen</a:t>
            </a:r>
            <a:r>
              <a:rPr lang="de-DE" sz="3200" b="1" dirty="0" smtClean="0">
                <a:solidFill>
                  <a:schemeClr val="tx1"/>
                </a:solidFill>
                <a:latin typeface="Arial" charset="0"/>
                <a:cs typeface="Arial" charset="0"/>
              </a:rPr>
              <a:t/>
            </a:r>
            <a:br>
              <a:rPr lang="de-DE" sz="3200" b="1" dirty="0" smtClean="0">
                <a:solidFill>
                  <a:schemeClr val="tx1"/>
                </a:solidFill>
                <a:latin typeface="Arial" charset="0"/>
                <a:cs typeface="Arial" charset="0"/>
              </a:rPr>
            </a:br>
            <a:endParaRPr lang="de-DE" sz="2800" dirty="0" smtClean="0"/>
          </a:p>
        </p:txBody>
      </p:sp>
      <p:sp>
        <p:nvSpPr>
          <p:cNvPr id="27653" name="Rechteck 4"/>
          <p:cNvSpPr>
            <a:spLocks noChangeArrowheads="1"/>
          </p:cNvSpPr>
          <p:nvPr/>
        </p:nvSpPr>
        <p:spPr bwMode="auto">
          <a:xfrm>
            <a:off x="755576" y="1412776"/>
            <a:ext cx="8208912" cy="4308872"/>
          </a:xfrm>
          <a:prstGeom prst="rect">
            <a:avLst/>
          </a:prstGeom>
          <a:noFill/>
          <a:ln w="9525">
            <a:noFill/>
            <a:miter lim="800000"/>
            <a:headEnd/>
            <a:tailEnd/>
          </a:ln>
        </p:spPr>
        <p:txBody>
          <a:bodyPr wrap="square">
            <a:spAutoFit/>
          </a:bodyPr>
          <a:lstStyle/>
          <a:p>
            <a:endParaRPr lang="de-DE" sz="2000" dirty="0"/>
          </a:p>
          <a:p>
            <a:pPr>
              <a:lnSpc>
                <a:spcPct val="150000"/>
              </a:lnSpc>
            </a:pPr>
            <a:r>
              <a:rPr lang="de-DE" sz="2000" dirty="0"/>
              <a:t>         </a:t>
            </a:r>
          </a:p>
          <a:p>
            <a:r>
              <a:rPr lang="de-DE" sz="3200" dirty="0">
                <a:latin typeface="Arial" pitchFamily="34" charset="0"/>
                <a:cs typeface="Arial" pitchFamily="34" charset="0"/>
              </a:rPr>
              <a:t>      </a:t>
            </a:r>
            <a:r>
              <a:rPr lang="de-DE" sz="3200" dirty="0" smtClean="0">
                <a:latin typeface="Arial" pitchFamily="34" charset="0"/>
                <a:cs typeface="Arial" pitchFamily="34" charset="0"/>
              </a:rPr>
              <a:t>    </a:t>
            </a:r>
            <a:r>
              <a:rPr lang="de-DE" sz="3200" b="1" dirty="0" smtClean="0">
                <a:latin typeface="Arial" pitchFamily="34" charset="0"/>
                <a:cs typeface="Arial" pitchFamily="34" charset="0"/>
              </a:rPr>
              <a:t>„Hypothese angenommen“</a:t>
            </a:r>
          </a:p>
          <a:p>
            <a:r>
              <a:rPr lang="de-DE" sz="3200" dirty="0" smtClean="0">
                <a:latin typeface="Arial" pitchFamily="34" charset="0"/>
                <a:cs typeface="Arial" pitchFamily="34" charset="0"/>
              </a:rPr>
              <a:t> </a:t>
            </a:r>
            <a:endParaRPr lang="de-DE" sz="3200" dirty="0">
              <a:latin typeface="Arial" pitchFamily="34" charset="0"/>
              <a:cs typeface="Arial" pitchFamily="34" charset="0"/>
            </a:endParaRPr>
          </a:p>
          <a:p>
            <a:r>
              <a:rPr lang="de-DE" sz="3200" dirty="0">
                <a:latin typeface="Arial" pitchFamily="34" charset="0"/>
                <a:cs typeface="Arial" pitchFamily="34" charset="0"/>
              </a:rPr>
              <a:t>       </a:t>
            </a:r>
            <a:r>
              <a:rPr lang="de-DE" sz="3200" dirty="0" smtClean="0">
                <a:latin typeface="Arial" pitchFamily="34" charset="0"/>
                <a:cs typeface="Arial" pitchFamily="34" charset="0"/>
              </a:rPr>
              <a:t>      Ausdrehmomente</a:t>
            </a:r>
            <a:r>
              <a:rPr lang="de-DE" sz="3200" dirty="0">
                <a:latin typeface="Arial" pitchFamily="34" charset="0"/>
                <a:cs typeface="Arial" pitchFamily="34" charset="0"/>
              </a:rPr>
              <a:t>: </a:t>
            </a:r>
            <a:r>
              <a:rPr lang="de-DE" sz="3200" b="1" dirty="0" smtClean="0">
                <a:solidFill>
                  <a:srgbClr val="DE984A"/>
                </a:solidFill>
                <a:latin typeface="Arial" pitchFamily="34" charset="0"/>
                <a:cs typeface="Arial" pitchFamily="34" charset="0"/>
              </a:rPr>
              <a:t>SSI&gt;KI</a:t>
            </a:r>
          </a:p>
          <a:p>
            <a:endParaRPr lang="de-DE" sz="3200" b="1" dirty="0" smtClean="0">
              <a:solidFill>
                <a:srgbClr val="DE984A"/>
              </a:solidFill>
              <a:latin typeface="Arial" pitchFamily="34" charset="0"/>
              <a:cs typeface="Arial" pitchFamily="34" charset="0"/>
            </a:endParaRPr>
          </a:p>
          <a:p>
            <a:r>
              <a:rPr lang="de-DE" sz="3200" dirty="0" smtClean="0">
                <a:solidFill>
                  <a:srgbClr val="DE984A"/>
                </a:solidFill>
                <a:latin typeface="Arial" pitchFamily="34" charset="0"/>
                <a:cs typeface="Arial" pitchFamily="34" charset="0"/>
              </a:rPr>
              <a:t>        </a:t>
            </a:r>
            <a:r>
              <a:rPr lang="de-DE" sz="3200" dirty="0" smtClean="0">
                <a:latin typeface="Arial" pitchFamily="34" charset="0"/>
                <a:cs typeface="Arial" pitchFamily="34" charset="0"/>
              </a:rPr>
              <a:t>         „Sofortimplantation“</a:t>
            </a:r>
          </a:p>
          <a:p>
            <a:endParaRPr lang="de-DE" sz="3200" b="1" dirty="0">
              <a:solidFill>
                <a:srgbClr val="DE984A"/>
              </a:solidFill>
              <a:latin typeface="Arial" pitchFamily="34" charset="0"/>
              <a:cs typeface="Arial" pitchFamily="34" charset="0"/>
            </a:endParaRPr>
          </a:p>
          <a:p>
            <a:r>
              <a:rPr lang="de-DE" sz="3200" dirty="0">
                <a:latin typeface="Arial" pitchFamily="34" charset="0"/>
                <a:cs typeface="Arial" pitchFamily="34" charset="0"/>
              </a:rPr>
              <a:t>      </a:t>
            </a:r>
            <a:r>
              <a:rPr lang="de-DE" sz="3200" dirty="0" smtClean="0">
                <a:latin typeface="Arial" pitchFamily="34" charset="0"/>
                <a:cs typeface="Arial" pitchFamily="34" charset="0"/>
              </a:rPr>
              <a:t>     </a:t>
            </a:r>
            <a:r>
              <a:rPr lang="de-DE" sz="3200" b="1" i="1" dirty="0" smtClean="0">
                <a:latin typeface="Arial" pitchFamily="34" charset="0"/>
                <a:cs typeface="Arial" pitchFamily="34" charset="0"/>
              </a:rPr>
              <a:t>       </a:t>
            </a:r>
            <a:r>
              <a:rPr lang="de-DE" sz="2800" b="1" i="1" dirty="0" smtClean="0">
                <a:latin typeface="Arial" pitchFamily="34" charset="0"/>
                <a:cs typeface="Arial" pitchFamily="34" charset="0"/>
              </a:rPr>
              <a:t>             </a:t>
            </a:r>
            <a:endParaRPr lang="de-DE" sz="2800" b="1" i="1" dirty="0">
              <a:solidFill>
                <a:schemeClr val="accent1"/>
              </a:solidFill>
              <a:latin typeface="Arial" pitchFamily="34" charset="0"/>
              <a:cs typeface="Arial" pitchFamily="34" charset="0"/>
            </a:endParaRPr>
          </a:p>
        </p:txBody>
      </p:sp>
    </p:spTree>
  </p:cSld>
  <p:clrMapOvr>
    <a:masterClrMapping/>
  </p:clrMapOvr>
  <p:transition spd="med">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hteck 8"/>
          <p:cNvSpPr>
            <a:spLocks noChangeArrowheads="1"/>
          </p:cNvSpPr>
          <p:nvPr/>
        </p:nvSpPr>
        <p:spPr bwMode="auto">
          <a:xfrm>
            <a:off x="251520" y="5045114"/>
            <a:ext cx="4176464" cy="400110"/>
          </a:xfrm>
          <a:prstGeom prst="rect">
            <a:avLst/>
          </a:prstGeom>
          <a:noFill/>
          <a:ln w="9525">
            <a:noFill/>
            <a:miter lim="800000"/>
            <a:headEnd/>
            <a:tailEnd/>
          </a:ln>
        </p:spPr>
        <p:txBody>
          <a:bodyPr wrap="square">
            <a:spAutoFit/>
          </a:bodyPr>
          <a:lstStyle/>
          <a:p>
            <a:pPr eaLnBrk="0" hangingPunct="0"/>
            <a:r>
              <a:rPr lang="de-DE" sz="2000" i="1" dirty="0" smtClean="0">
                <a:latin typeface="Arial" pitchFamily="34" charset="0"/>
                <a:cs typeface="Arial" pitchFamily="34" charset="0"/>
              </a:rPr>
              <a:t> „selbstschneidende   Implantate“ </a:t>
            </a:r>
            <a:endParaRPr lang="de-DE" sz="2000" i="1" dirty="0">
              <a:latin typeface="Arial" pitchFamily="34" charset="0"/>
              <a:cs typeface="Arial" pitchFamily="34" charset="0"/>
            </a:endParaRPr>
          </a:p>
        </p:txBody>
      </p:sp>
      <p:sp>
        <p:nvSpPr>
          <p:cNvPr id="17413" name="Rechteck 9"/>
          <p:cNvSpPr>
            <a:spLocks noChangeArrowheads="1"/>
          </p:cNvSpPr>
          <p:nvPr/>
        </p:nvSpPr>
        <p:spPr bwMode="auto">
          <a:xfrm>
            <a:off x="4860032" y="5045114"/>
            <a:ext cx="3972562" cy="400110"/>
          </a:xfrm>
          <a:prstGeom prst="rect">
            <a:avLst/>
          </a:prstGeom>
          <a:noFill/>
          <a:ln w="9525">
            <a:noFill/>
            <a:miter lim="800000"/>
            <a:headEnd/>
            <a:tailEnd/>
          </a:ln>
        </p:spPr>
        <p:txBody>
          <a:bodyPr wrap="none">
            <a:spAutoFit/>
          </a:bodyPr>
          <a:lstStyle/>
          <a:p>
            <a:r>
              <a:rPr lang="de-DE" sz="2000" i="1" dirty="0" smtClean="0">
                <a:latin typeface="Arial" pitchFamily="34" charset="0"/>
                <a:cs typeface="Arial" pitchFamily="34" charset="0"/>
              </a:rPr>
              <a:t>Implantate </a:t>
            </a:r>
            <a:r>
              <a:rPr lang="de-DE" sz="2000" i="1" dirty="0">
                <a:latin typeface="Arial" pitchFamily="34" charset="0"/>
                <a:cs typeface="Arial" pitchFamily="34" charset="0"/>
              </a:rPr>
              <a:t>mit Gewindevorschnitt</a:t>
            </a:r>
          </a:p>
        </p:txBody>
      </p:sp>
      <p:sp>
        <p:nvSpPr>
          <p:cNvPr id="29702" name="Datumsplatzhalter 8"/>
          <p:cNvSpPr>
            <a:spLocks noGrp="1"/>
          </p:cNvSpPr>
          <p:nvPr>
            <p:ph type="dt" sz="quarter" idx="10"/>
          </p:nvPr>
        </p:nvSpPr>
        <p:spPr bwMode="auto">
          <a:noFill/>
          <a:ln>
            <a:miter lim="800000"/>
            <a:headEnd/>
            <a:tailEnd/>
          </a:ln>
        </p:spPr>
        <p:txBody>
          <a:bodyPr/>
          <a:lstStyle/>
          <a:p>
            <a:fld id="{D8FD3D9C-017C-4EAF-B449-A244E9892152}" type="datetime1">
              <a:rPr lang="de-DE" smtClean="0"/>
              <a:pPr/>
              <a:t>01.07.2014</a:t>
            </a:fld>
            <a:endParaRPr lang="de-DE" smtClean="0"/>
          </a:p>
        </p:txBody>
      </p:sp>
      <p:sp>
        <p:nvSpPr>
          <p:cNvPr id="9" name="Titel 8"/>
          <p:cNvSpPr>
            <a:spLocks noGrp="1"/>
          </p:cNvSpPr>
          <p:nvPr>
            <p:ph type="title" idx="4294967295"/>
          </p:nvPr>
        </p:nvSpPr>
        <p:spPr>
          <a:xfrm>
            <a:off x="0" y="332656"/>
            <a:ext cx="9144000" cy="1511300"/>
          </a:xfrm>
        </p:spPr>
        <p:txBody>
          <a:bodyPr/>
          <a:lstStyle/>
          <a:p>
            <a:pPr>
              <a:defRPr/>
            </a:pPr>
            <a:r>
              <a:rPr lang="de-DE" sz="3200" b="1" dirty="0" smtClean="0">
                <a:latin typeface="Arial" charset="0"/>
                <a:cs typeface="Arial" charset="0"/>
              </a:rPr>
              <a:t>                      1. EINLEITUNG</a:t>
            </a:r>
            <a:br>
              <a:rPr lang="de-DE" sz="3200" b="1" dirty="0" smtClean="0">
                <a:latin typeface="Arial" charset="0"/>
                <a:cs typeface="Arial" charset="0"/>
              </a:rPr>
            </a:br>
            <a:r>
              <a:rPr lang="de-DE" sz="2400" b="1" dirty="0" smtClean="0">
                <a:solidFill>
                  <a:schemeClr val="tx1"/>
                </a:solidFill>
                <a:latin typeface="Arial" pitchFamily="34" charset="0"/>
                <a:ea typeface="+mn-ea"/>
                <a:cs typeface="Arial" pitchFamily="34" charset="0"/>
              </a:rPr>
              <a:t/>
            </a:r>
            <a:br>
              <a:rPr lang="de-DE" sz="2400" b="1" dirty="0" smtClean="0">
                <a:solidFill>
                  <a:schemeClr val="tx1"/>
                </a:solidFill>
                <a:latin typeface="Arial" pitchFamily="34" charset="0"/>
                <a:ea typeface="+mn-ea"/>
                <a:cs typeface="Arial" pitchFamily="34" charset="0"/>
              </a:rPr>
            </a:br>
            <a:r>
              <a:rPr lang="de-DE" sz="2800" b="1" dirty="0" smtClean="0">
                <a:solidFill>
                  <a:schemeClr val="tx1"/>
                </a:solidFill>
                <a:latin typeface="Arial" pitchFamily="34" charset="0"/>
                <a:ea typeface="+mn-ea"/>
                <a:cs typeface="Arial" pitchFamily="34" charset="0"/>
              </a:rPr>
              <a:t>                              </a:t>
            </a:r>
            <a:r>
              <a:rPr lang="de-DE" sz="2800" dirty="0" smtClean="0">
                <a:latin typeface="Arial" charset="0"/>
                <a:ea typeface="+mn-ea"/>
                <a:cs typeface="Arial" charset="0"/>
              </a:rPr>
              <a:t>Motivation</a:t>
            </a:r>
            <a:r>
              <a:rPr lang="de-DE" sz="2800" dirty="0" smtClean="0">
                <a:solidFill>
                  <a:schemeClr val="tx1"/>
                </a:solidFill>
                <a:latin typeface="Arial" charset="0"/>
                <a:ea typeface="+mn-ea"/>
                <a:cs typeface="Arial" charset="0"/>
              </a:rPr>
              <a:t>   </a:t>
            </a:r>
            <a:endParaRPr lang="de-DE" sz="2800" dirty="0" smtClean="0">
              <a:solidFill>
                <a:schemeClr val="accent1"/>
              </a:solidFill>
              <a:latin typeface="Arial" charset="0"/>
              <a:ea typeface="+mn-ea"/>
              <a:cs typeface="Arial" charset="0"/>
            </a:endParaRPr>
          </a:p>
        </p:txBody>
      </p:sp>
      <p:sp>
        <p:nvSpPr>
          <p:cNvPr id="29704" name="Textfeld 10"/>
          <p:cNvSpPr txBox="1">
            <a:spLocks noChangeArrowheads="1"/>
          </p:cNvSpPr>
          <p:nvPr/>
        </p:nvSpPr>
        <p:spPr bwMode="auto">
          <a:xfrm>
            <a:off x="3924572" y="3574033"/>
            <a:ext cx="414338" cy="368300"/>
          </a:xfrm>
          <a:prstGeom prst="rect">
            <a:avLst/>
          </a:prstGeom>
          <a:noFill/>
          <a:ln w="9525">
            <a:noFill/>
            <a:miter lim="800000"/>
            <a:headEnd/>
            <a:tailEnd/>
          </a:ln>
        </p:spPr>
        <p:txBody>
          <a:bodyPr wrap="none">
            <a:spAutoFit/>
          </a:bodyPr>
          <a:lstStyle/>
          <a:p>
            <a:r>
              <a:rPr lang="de-DE" b="1" dirty="0">
                <a:solidFill>
                  <a:schemeClr val="bg1"/>
                </a:solidFill>
              </a:rPr>
              <a:t>KI</a:t>
            </a:r>
          </a:p>
        </p:txBody>
      </p:sp>
      <p:sp>
        <p:nvSpPr>
          <p:cNvPr id="29705" name="Textfeld 11"/>
          <p:cNvSpPr txBox="1">
            <a:spLocks noChangeArrowheads="1"/>
          </p:cNvSpPr>
          <p:nvPr/>
        </p:nvSpPr>
        <p:spPr bwMode="auto">
          <a:xfrm>
            <a:off x="7812360" y="3501008"/>
            <a:ext cx="557212" cy="369887"/>
          </a:xfrm>
          <a:prstGeom prst="rect">
            <a:avLst/>
          </a:prstGeom>
          <a:noFill/>
          <a:ln w="9525">
            <a:noFill/>
            <a:miter lim="800000"/>
            <a:headEnd/>
            <a:tailEnd/>
          </a:ln>
        </p:spPr>
        <p:txBody>
          <a:bodyPr wrap="none">
            <a:spAutoFit/>
          </a:bodyPr>
          <a:lstStyle/>
          <a:p>
            <a:r>
              <a:rPr lang="de-DE" b="1">
                <a:solidFill>
                  <a:schemeClr val="bg1"/>
                </a:solidFill>
              </a:rPr>
              <a:t>SSI</a:t>
            </a:r>
          </a:p>
        </p:txBody>
      </p:sp>
      <p:sp>
        <p:nvSpPr>
          <p:cNvPr id="10" name="Textfeld 9"/>
          <p:cNvSpPr txBox="1"/>
          <p:nvPr/>
        </p:nvSpPr>
        <p:spPr>
          <a:xfrm>
            <a:off x="2915816" y="2348880"/>
            <a:ext cx="556563" cy="369332"/>
          </a:xfrm>
          <a:prstGeom prst="rect">
            <a:avLst/>
          </a:prstGeom>
          <a:noFill/>
        </p:spPr>
        <p:txBody>
          <a:bodyPr wrap="none" rtlCol="0">
            <a:spAutoFit/>
          </a:bodyPr>
          <a:lstStyle/>
          <a:p>
            <a:r>
              <a:rPr lang="de-DE" b="1" dirty="0" smtClean="0">
                <a:solidFill>
                  <a:schemeClr val="bg1"/>
                </a:solidFill>
                <a:latin typeface="Arial" pitchFamily="34" charset="0"/>
                <a:cs typeface="Arial" pitchFamily="34" charset="0"/>
              </a:rPr>
              <a:t>SSI</a:t>
            </a:r>
            <a:endParaRPr lang="de-DE" b="1" dirty="0">
              <a:solidFill>
                <a:schemeClr val="bg1"/>
              </a:solidFill>
              <a:latin typeface="Arial" pitchFamily="34" charset="0"/>
              <a:cs typeface="Arial" pitchFamily="34" charset="0"/>
            </a:endParaRPr>
          </a:p>
        </p:txBody>
      </p:sp>
      <p:sp>
        <p:nvSpPr>
          <p:cNvPr id="11" name="Textfeld 10"/>
          <p:cNvSpPr txBox="1"/>
          <p:nvPr/>
        </p:nvSpPr>
        <p:spPr>
          <a:xfrm>
            <a:off x="7380312" y="2348880"/>
            <a:ext cx="415498" cy="369332"/>
          </a:xfrm>
          <a:prstGeom prst="rect">
            <a:avLst/>
          </a:prstGeom>
          <a:noFill/>
        </p:spPr>
        <p:txBody>
          <a:bodyPr wrap="none" rtlCol="0">
            <a:spAutoFit/>
          </a:bodyPr>
          <a:lstStyle/>
          <a:p>
            <a:r>
              <a:rPr lang="de-DE" b="1" dirty="0" smtClean="0">
                <a:solidFill>
                  <a:schemeClr val="bg1"/>
                </a:solidFill>
                <a:latin typeface="Arial" pitchFamily="34" charset="0"/>
                <a:cs typeface="Arial" pitchFamily="34" charset="0"/>
              </a:rPr>
              <a:t>KI</a:t>
            </a:r>
          </a:p>
        </p:txBody>
      </p:sp>
      <p:pic>
        <p:nvPicPr>
          <p:cNvPr id="12" name="Grafik 30" descr="Selbstschneidend quer.jpg"/>
          <p:cNvPicPr/>
          <p:nvPr/>
        </p:nvPicPr>
        <p:blipFill>
          <a:blip r:embed="rId3" cstate="print">
            <a:lum bright="-10000" contrast="10000"/>
          </a:blip>
          <a:stretch>
            <a:fillRect/>
          </a:stretch>
        </p:blipFill>
        <p:spPr>
          <a:xfrm rot="16200000">
            <a:off x="217666" y="2742775"/>
            <a:ext cx="2948029" cy="1296142"/>
          </a:xfrm>
          <a:prstGeom prst="rect">
            <a:avLst/>
          </a:prstGeom>
        </p:spPr>
      </p:pic>
      <p:pic>
        <p:nvPicPr>
          <p:cNvPr id="13" name="Grafik 1801" descr="Dual_Surface_quer.jpg"/>
          <p:cNvPicPr/>
          <p:nvPr/>
        </p:nvPicPr>
        <p:blipFill>
          <a:blip r:embed="rId4" cstate="print">
            <a:lum bright="-10000" contrast="10000"/>
          </a:blip>
          <a:stretch>
            <a:fillRect/>
          </a:stretch>
        </p:blipFill>
        <p:spPr>
          <a:xfrm rot="16200000">
            <a:off x="5184070" y="2816932"/>
            <a:ext cx="2880319" cy="1224134"/>
          </a:xfrm>
          <a:prstGeom prst="rect">
            <a:avLst/>
          </a:prstGeom>
        </p:spPr>
      </p:pic>
      <p:sp>
        <p:nvSpPr>
          <p:cNvPr id="14" name="Textfeld 13"/>
          <p:cNvSpPr txBox="1"/>
          <p:nvPr/>
        </p:nvSpPr>
        <p:spPr>
          <a:xfrm>
            <a:off x="2699792" y="4437112"/>
            <a:ext cx="1120820" cy="523220"/>
          </a:xfrm>
          <a:prstGeom prst="rect">
            <a:avLst/>
          </a:prstGeom>
          <a:noFill/>
        </p:spPr>
        <p:txBody>
          <a:bodyPr wrap="none" rtlCol="0">
            <a:spAutoFit/>
          </a:bodyPr>
          <a:lstStyle/>
          <a:p>
            <a:r>
              <a:rPr lang="de-DE" sz="2800" b="1" dirty="0" smtClean="0">
                <a:solidFill>
                  <a:srgbClr val="DE984A"/>
                </a:solidFill>
                <a:latin typeface="Arial" pitchFamily="34" charset="0"/>
                <a:cs typeface="Arial" pitchFamily="34" charset="0"/>
              </a:rPr>
              <a:t>„SSI“</a:t>
            </a:r>
            <a:endParaRPr lang="de-DE" sz="2800" b="1" dirty="0">
              <a:solidFill>
                <a:srgbClr val="DE984A"/>
              </a:solidFill>
              <a:latin typeface="Arial" pitchFamily="34" charset="0"/>
              <a:cs typeface="Arial" pitchFamily="34" charset="0"/>
            </a:endParaRPr>
          </a:p>
        </p:txBody>
      </p:sp>
      <p:sp>
        <p:nvSpPr>
          <p:cNvPr id="15" name="Rechteck 14"/>
          <p:cNvSpPr/>
          <p:nvPr/>
        </p:nvSpPr>
        <p:spPr>
          <a:xfrm>
            <a:off x="7668344" y="4437112"/>
            <a:ext cx="902811" cy="523220"/>
          </a:xfrm>
          <a:prstGeom prst="rect">
            <a:avLst/>
          </a:prstGeom>
        </p:spPr>
        <p:txBody>
          <a:bodyPr wrap="none">
            <a:spAutoFit/>
          </a:bodyPr>
          <a:lstStyle/>
          <a:p>
            <a:r>
              <a:rPr lang="de-DE" sz="2800" b="1" dirty="0" smtClean="0">
                <a:solidFill>
                  <a:srgbClr val="DE984A"/>
                </a:solidFill>
                <a:latin typeface="Arial" pitchFamily="34" charset="0"/>
                <a:cs typeface="Arial" pitchFamily="34" charset="0"/>
              </a:rPr>
              <a:t>„KI“</a:t>
            </a:r>
            <a:endParaRPr lang="de-DE" sz="2800" b="1" dirty="0">
              <a:solidFill>
                <a:srgbClr val="DE984A"/>
              </a:solidFill>
              <a:latin typeface="Arial" pitchFamily="34" charset="0"/>
              <a:cs typeface="Arial" pitchFamily="34" charset="0"/>
            </a:endParaRPr>
          </a:p>
        </p:txBody>
      </p:sp>
    </p:spTree>
  </p:cSld>
  <p:clrMapOvr>
    <a:masterClrMapping/>
  </p:clrMapOvr>
  <p:transition spd="med">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87624" y="260648"/>
            <a:ext cx="6912768" cy="5386090"/>
          </a:xfrm>
          <a:prstGeom prst="rect">
            <a:avLst/>
          </a:prstGeom>
        </p:spPr>
        <p:txBody>
          <a:bodyPr wrap="square">
            <a:spAutoFit/>
          </a:bodyPr>
          <a:lstStyle/>
          <a:p>
            <a:pPr algn="ctr"/>
            <a:r>
              <a:rPr lang="de-DE" b="1" i="1" dirty="0" smtClean="0">
                <a:solidFill>
                  <a:schemeClr val="tx1">
                    <a:lumMod val="85000"/>
                  </a:schemeClr>
                </a:solidFill>
                <a:latin typeface="Bradley Hand ITC" pitchFamily="66" charset="0"/>
                <a:cs typeface="Arial" pitchFamily="34" charset="0"/>
              </a:rPr>
              <a:t>Schlussfolgernd konnte festgestellt werden:                                                                                                       Das gewonnene Datenmaterial ist von Quantität und Qualität her ausreichend, um die Hypothese zu untersuchen und statistisch gesicherte Aussagen zu treffen. </a:t>
            </a:r>
            <a:br>
              <a:rPr lang="de-DE" b="1" i="1" dirty="0" smtClean="0">
                <a:solidFill>
                  <a:schemeClr val="tx1">
                    <a:lumMod val="85000"/>
                  </a:schemeClr>
                </a:solidFill>
                <a:latin typeface="Bradley Hand ITC" pitchFamily="66" charset="0"/>
                <a:cs typeface="Arial" pitchFamily="34" charset="0"/>
              </a:rPr>
            </a:br>
            <a:r>
              <a:rPr lang="de-DE" b="1" i="1" dirty="0" smtClean="0">
                <a:solidFill>
                  <a:schemeClr val="tx1">
                    <a:lumMod val="85000"/>
                  </a:schemeClr>
                </a:solidFill>
                <a:latin typeface="Bradley Hand ITC" pitchFamily="66" charset="0"/>
                <a:cs typeface="Arial" pitchFamily="34" charset="0"/>
              </a:rPr>
              <a:t>Die Hypothese „das selbstschneidende Implantat hat eine höhere Primärstabilität als das Implantat mit Gewindevorschnitt“ kann mit einer Sicherheit von größer als 99,5 % angenommen werden. </a:t>
            </a:r>
          </a:p>
          <a:p>
            <a:pPr algn="ctr"/>
            <a:r>
              <a:rPr lang="de-DE" b="1" i="1" dirty="0" smtClean="0">
                <a:solidFill>
                  <a:schemeClr val="tx1">
                    <a:lumMod val="85000"/>
                  </a:schemeClr>
                </a:solidFill>
                <a:latin typeface="Bradley Hand ITC" pitchFamily="66" charset="0"/>
                <a:cs typeface="Arial" pitchFamily="34" charset="0"/>
              </a:rPr>
              <a:t>Die Nullhypothese  kann mit einer Wahrscheinlichkeit von p&lt;0,005 abgelehnt werden .</a:t>
            </a:r>
          </a:p>
          <a:p>
            <a:pPr algn="ctr"/>
            <a:endParaRPr lang="de-DE" b="1" i="1" dirty="0" smtClean="0">
              <a:solidFill>
                <a:schemeClr val="tx1">
                  <a:lumMod val="85000"/>
                </a:schemeClr>
              </a:solidFill>
              <a:latin typeface="Bradley Hand ITC" pitchFamily="66" charset="0"/>
              <a:cs typeface="Arial" pitchFamily="34" charset="0"/>
            </a:endParaRPr>
          </a:p>
          <a:p>
            <a:pPr algn="ctr"/>
            <a:r>
              <a:rPr lang="de-DE" b="1" i="1" dirty="0" smtClean="0">
                <a:solidFill>
                  <a:schemeClr val="tx1">
                    <a:lumMod val="85000"/>
                  </a:schemeClr>
                </a:solidFill>
                <a:latin typeface="Bradley Hand ITC" pitchFamily="66" charset="0"/>
                <a:cs typeface="Arial" pitchFamily="34" charset="0"/>
              </a:rPr>
              <a:t>Wenn man davon ausgeht, dass ein höheres Ausdrehmoment des Implantats auf eine festere Implantat-Knochenbindung und damit höhere Primärstabilität schließen lässt, so wäre dies ein wichtiger klinischer Aspekt hinsichtlich einer schnelleren prothetischen Versorgung  der SSI.  Die damit einhergehende Patientenzufriedenheit wäre dann sicher eine Rechtfertigung des finanziell höheren Aufwandes für das SSI, zumindest aber eine alternative Entscheidungsgrundlage zwischen den verschiedenen </a:t>
            </a:r>
            <a:r>
              <a:rPr lang="de-DE" b="1" i="1" dirty="0" err="1" smtClean="0">
                <a:solidFill>
                  <a:schemeClr val="tx1">
                    <a:lumMod val="85000"/>
                  </a:schemeClr>
                </a:solidFill>
                <a:latin typeface="Bradley Hand ITC" pitchFamily="66" charset="0"/>
                <a:cs typeface="Arial" pitchFamily="34" charset="0"/>
              </a:rPr>
              <a:t>Implantatsyste</a:t>
            </a:r>
            <a:r>
              <a:rPr lang="de-DE" sz="2000" b="1" i="1" dirty="0" err="1" smtClean="0">
                <a:solidFill>
                  <a:schemeClr val="tx1">
                    <a:lumMod val="85000"/>
                  </a:schemeClr>
                </a:solidFill>
                <a:latin typeface="Bradley Hand ITC" pitchFamily="66" charset="0"/>
                <a:cs typeface="Arial" pitchFamily="34" charset="0"/>
              </a:rPr>
              <a:t>men</a:t>
            </a:r>
            <a:r>
              <a:rPr lang="de-DE" sz="2000" b="1" i="1" dirty="0" smtClean="0">
                <a:solidFill>
                  <a:schemeClr val="tx1">
                    <a:lumMod val="85000"/>
                  </a:schemeClr>
                </a:solidFill>
                <a:latin typeface="Bradley Hand ITC" pitchFamily="66" charset="0"/>
                <a:cs typeface="Arial" pitchFamily="34" charset="0"/>
              </a:rPr>
              <a:t>.</a:t>
            </a:r>
            <a:endParaRPr lang="de-DE" sz="2000" i="1" dirty="0" smtClean="0">
              <a:solidFill>
                <a:schemeClr val="tx1">
                  <a:lumMod val="85000"/>
                </a:schemeClr>
              </a:solidFill>
              <a:latin typeface="Blackadder ITC" pitchFamily="82" charset="0"/>
              <a:cs typeface="Arial" pitchFamily="34" charset="0"/>
            </a:endParaRPr>
          </a:p>
        </p:txBody>
      </p:sp>
    </p:spTree>
  </p:cSld>
  <p:clrMapOvr>
    <a:masterClrMapping/>
  </p:clrMapOvr>
  <p:transition spd="med">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691680" y="764704"/>
            <a:ext cx="6120680" cy="4401205"/>
          </a:xfrm>
          <a:prstGeom prst="rect">
            <a:avLst/>
          </a:prstGeom>
        </p:spPr>
        <p:txBody>
          <a:bodyPr wrap="square">
            <a:spAutoFit/>
          </a:bodyPr>
          <a:lstStyle/>
          <a:p>
            <a:pPr algn="ctr"/>
            <a:r>
              <a:rPr lang="de-DE" sz="2000" b="1" i="1" dirty="0" smtClean="0">
                <a:solidFill>
                  <a:schemeClr val="tx1">
                    <a:lumMod val="85000"/>
                  </a:schemeClr>
                </a:solidFill>
                <a:latin typeface="Bradley Hand ITC" pitchFamily="66" charset="0"/>
                <a:cs typeface="Arial" pitchFamily="34" charset="0"/>
              </a:rPr>
              <a:t>Motiviert wurde ich für dieses Thema aufgrund  meiner  eigenen Patientenfälle,  die ich mit Implantaten unterschiedlicher Systeme und Hersteller versorge. </a:t>
            </a:r>
          </a:p>
          <a:p>
            <a:pPr algn="ctr"/>
            <a:r>
              <a:rPr lang="de-DE" sz="2000" b="1" i="1" dirty="0" smtClean="0">
                <a:solidFill>
                  <a:schemeClr val="tx1">
                    <a:lumMod val="85000"/>
                  </a:schemeClr>
                </a:solidFill>
                <a:latin typeface="Bradley Hand ITC" pitchFamily="66" charset="0"/>
                <a:cs typeface="Arial" pitchFamily="34" charset="0"/>
              </a:rPr>
              <a:t>         </a:t>
            </a:r>
          </a:p>
          <a:p>
            <a:pPr algn="ctr"/>
            <a:r>
              <a:rPr lang="de-DE" sz="2000" b="1" i="1" dirty="0" smtClean="0">
                <a:solidFill>
                  <a:schemeClr val="tx1">
                    <a:lumMod val="85000"/>
                  </a:schemeClr>
                </a:solidFill>
                <a:latin typeface="Bradley Hand ITC" pitchFamily="66" charset="0"/>
                <a:cs typeface="Arial" pitchFamily="34" charset="0"/>
              </a:rPr>
              <a:t> Vor allem stelle ich Unterschiede im  Behandlungsergebnis zwischen dem selbstschneidenden Implantat und dem Implantat mit Gewindevorschnitt fest.</a:t>
            </a:r>
          </a:p>
          <a:p>
            <a:pPr algn="ctr"/>
            <a:endParaRPr lang="de-DE" sz="2000" b="1" i="1" dirty="0" smtClean="0">
              <a:solidFill>
                <a:schemeClr val="tx1">
                  <a:lumMod val="85000"/>
                </a:schemeClr>
              </a:solidFill>
              <a:latin typeface="Bradley Hand ITC" pitchFamily="66" charset="0"/>
              <a:cs typeface="Arial" pitchFamily="34" charset="0"/>
            </a:endParaRPr>
          </a:p>
          <a:p>
            <a:pPr algn="ctr"/>
            <a:r>
              <a:rPr lang="de-DE" sz="2000" b="1" i="1" dirty="0" smtClean="0">
                <a:solidFill>
                  <a:schemeClr val="tx1">
                    <a:lumMod val="85000"/>
                  </a:schemeClr>
                </a:solidFill>
                <a:latin typeface="Bradley Hand ITC" pitchFamily="66" charset="0"/>
                <a:cs typeface="Arial" pitchFamily="34" charset="0"/>
              </a:rPr>
              <a:t>Beim Vergleich beider </a:t>
            </a:r>
            <a:r>
              <a:rPr lang="de-DE" sz="2000" b="1" i="1" dirty="0" err="1" smtClean="0">
                <a:solidFill>
                  <a:schemeClr val="tx1">
                    <a:lumMod val="85000"/>
                  </a:schemeClr>
                </a:solidFill>
                <a:latin typeface="Bradley Hand ITC" pitchFamily="66" charset="0"/>
                <a:cs typeface="Arial" pitchFamily="34" charset="0"/>
              </a:rPr>
              <a:t>Implantattypen</a:t>
            </a:r>
            <a:r>
              <a:rPr lang="de-DE" sz="2000" b="1" i="1" dirty="0" smtClean="0">
                <a:solidFill>
                  <a:schemeClr val="tx1">
                    <a:lumMod val="85000"/>
                  </a:schemeClr>
                </a:solidFill>
                <a:latin typeface="Bradley Hand ITC" pitchFamily="66" charset="0"/>
                <a:cs typeface="Arial" pitchFamily="34" charset="0"/>
              </a:rPr>
              <a:t> habe  ich subjektiv die Empfindung, dass bei  den SSI eine höhere Primärstabilität vorliegt, unabhängig davon in welchen Knochendichten ich implantiere bzw. welche </a:t>
            </a:r>
            <a:r>
              <a:rPr lang="de-DE" sz="2000" b="1" i="1" dirty="0" err="1" smtClean="0">
                <a:solidFill>
                  <a:schemeClr val="tx1">
                    <a:lumMod val="85000"/>
                  </a:schemeClr>
                </a:solidFill>
                <a:latin typeface="Bradley Hand ITC" pitchFamily="66" charset="0"/>
                <a:cs typeface="Arial" pitchFamily="34" charset="0"/>
              </a:rPr>
              <a:t>Implantatdurchmesser</a:t>
            </a:r>
            <a:r>
              <a:rPr lang="de-DE" sz="2000" b="1" i="1" dirty="0" smtClean="0">
                <a:solidFill>
                  <a:schemeClr val="tx1">
                    <a:lumMod val="85000"/>
                  </a:schemeClr>
                </a:solidFill>
                <a:latin typeface="Bradley Hand ITC" pitchFamily="66" charset="0"/>
                <a:cs typeface="Arial" pitchFamily="34" charset="0"/>
              </a:rPr>
              <a:t> bzw. –längen   ich verwende.</a:t>
            </a:r>
            <a:endParaRPr lang="de-DE" sz="2000" b="1" i="1" dirty="0">
              <a:solidFill>
                <a:schemeClr val="tx1">
                  <a:lumMod val="85000"/>
                </a:schemeClr>
              </a:solidFill>
              <a:latin typeface="Bradley Hand ITC" pitchFamily="66" charset="0"/>
            </a:endParaRPr>
          </a:p>
        </p:txBody>
      </p:sp>
    </p:spTree>
  </p:cSld>
  <p:clrMapOvr>
    <a:masterClrMapping/>
  </p:clrMapOvr>
  <p:transition spd="med">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umsplatzhalter 1"/>
          <p:cNvSpPr>
            <a:spLocks noGrp="1"/>
          </p:cNvSpPr>
          <p:nvPr>
            <p:ph type="dt" sz="quarter" idx="10"/>
          </p:nvPr>
        </p:nvSpPr>
        <p:spPr bwMode="auto">
          <a:noFill/>
          <a:ln>
            <a:miter lim="800000"/>
            <a:headEnd/>
            <a:tailEnd/>
          </a:ln>
        </p:spPr>
        <p:txBody>
          <a:bodyPr/>
          <a:lstStyle/>
          <a:p>
            <a:fld id="{F93EB239-610F-4E26-8D66-97B384D33F7A}" type="datetime1">
              <a:rPr lang="de-DE" smtClean="0"/>
              <a:pPr/>
              <a:t>01.07.2014</a:t>
            </a:fld>
            <a:endParaRPr lang="de-DE" smtClean="0"/>
          </a:p>
        </p:txBody>
      </p:sp>
      <p:sp>
        <p:nvSpPr>
          <p:cNvPr id="10243" name="Textfeld 5"/>
          <p:cNvSpPr txBox="1">
            <a:spLocks noChangeArrowheads="1"/>
          </p:cNvSpPr>
          <p:nvPr/>
        </p:nvSpPr>
        <p:spPr bwMode="auto">
          <a:xfrm>
            <a:off x="0" y="3284984"/>
            <a:ext cx="9144000" cy="1508105"/>
          </a:xfrm>
          <a:prstGeom prst="rect">
            <a:avLst/>
          </a:prstGeom>
          <a:noFill/>
          <a:ln w="9525">
            <a:noFill/>
            <a:miter lim="800000"/>
            <a:headEnd/>
            <a:tailEnd/>
          </a:ln>
        </p:spPr>
        <p:txBody>
          <a:bodyPr wrap="square">
            <a:spAutoFit/>
          </a:bodyPr>
          <a:lstStyle/>
          <a:p>
            <a:pPr algn="ctr"/>
            <a:r>
              <a:rPr lang="de-DE" sz="3200" b="1" i="1" dirty="0">
                <a:latin typeface="Arial" pitchFamily="34" charset="0"/>
                <a:cs typeface="Arial" pitchFamily="34" charset="0"/>
              </a:rPr>
              <a:t>„Das SSI  hat eine höhere Primärstabilität</a:t>
            </a:r>
          </a:p>
          <a:p>
            <a:pPr algn="ctr"/>
            <a:endParaRPr lang="de-DE" sz="3200" b="1" dirty="0">
              <a:latin typeface="Arial" pitchFamily="34" charset="0"/>
              <a:cs typeface="Arial" pitchFamily="34" charset="0"/>
            </a:endParaRPr>
          </a:p>
          <a:p>
            <a:pPr algn="ctr"/>
            <a:r>
              <a:rPr lang="de-DE" sz="2800" b="1" dirty="0">
                <a:latin typeface="Arial" pitchFamily="34" charset="0"/>
                <a:cs typeface="Arial" pitchFamily="34" charset="0"/>
              </a:rPr>
              <a:t>als das Implantat mit Gewindevorschnitt“</a:t>
            </a:r>
          </a:p>
        </p:txBody>
      </p:sp>
      <p:sp>
        <p:nvSpPr>
          <p:cNvPr id="13317" name="Titel 4"/>
          <p:cNvSpPr>
            <a:spLocks noGrp="1"/>
          </p:cNvSpPr>
          <p:nvPr>
            <p:ph type="title" idx="4294967295"/>
          </p:nvPr>
        </p:nvSpPr>
        <p:spPr>
          <a:xfrm>
            <a:off x="0" y="548680"/>
            <a:ext cx="9144000" cy="2177777"/>
          </a:xfrm>
        </p:spPr>
        <p:txBody>
          <a:bodyPr/>
          <a:lstStyle/>
          <a:p>
            <a:pPr algn="ctr">
              <a:defRPr/>
            </a:pPr>
            <a:r>
              <a:rPr lang="de-DE" sz="3200" b="1" dirty="0" smtClean="0">
                <a:latin typeface="Arial" charset="0"/>
                <a:cs typeface="Arial" charset="0"/>
              </a:rPr>
              <a:t>1. Einleitung</a:t>
            </a:r>
            <a:br>
              <a:rPr lang="de-DE" sz="3200" b="1" dirty="0" smtClean="0">
                <a:latin typeface="Arial" charset="0"/>
                <a:cs typeface="Arial" charset="0"/>
              </a:rPr>
            </a:br>
            <a:r>
              <a:rPr lang="de-DE" sz="3200" b="1" dirty="0" smtClean="0">
                <a:latin typeface="Arial" charset="0"/>
                <a:cs typeface="Arial" charset="0"/>
              </a:rPr>
              <a:t/>
            </a:r>
            <a:br>
              <a:rPr lang="de-DE" sz="3200" b="1" dirty="0" smtClean="0">
                <a:latin typeface="Arial" charset="0"/>
                <a:cs typeface="Arial" charset="0"/>
              </a:rPr>
            </a:br>
            <a:r>
              <a:rPr lang="de-DE" sz="3200" b="1" dirty="0" smtClean="0">
                <a:latin typeface="Arial" charset="0"/>
                <a:cs typeface="Arial" charset="0"/>
              </a:rPr>
              <a:t>  </a:t>
            </a:r>
            <a:r>
              <a:rPr lang="de-DE" sz="2800" dirty="0" smtClean="0">
                <a:latin typeface="Arial" charset="0"/>
                <a:cs typeface="Arial" charset="0"/>
              </a:rPr>
              <a:t>Hypothese</a:t>
            </a:r>
            <a:br>
              <a:rPr lang="de-DE" sz="2800" dirty="0" smtClean="0">
                <a:latin typeface="Arial" charset="0"/>
                <a:cs typeface="Arial" charset="0"/>
              </a:rPr>
            </a:br>
            <a:endParaRPr lang="de-DE" sz="2800" dirty="0" smtClean="0">
              <a:latin typeface="Arial" charset="0"/>
              <a:cs typeface="Arial" charset="0"/>
            </a:endParaRPr>
          </a:p>
        </p:txBody>
      </p:sp>
    </p:spTree>
  </p:cSld>
  <p:clrMapOvr>
    <a:masterClrMapping/>
  </p:clrMapOvr>
  <p:transition spd="med">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691680" y="1340768"/>
            <a:ext cx="5760640" cy="3231654"/>
          </a:xfrm>
          <a:prstGeom prst="rect">
            <a:avLst/>
          </a:prstGeom>
        </p:spPr>
        <p:txBody>
          <a:bodyPr wrap="square">
            <a:spAutoFit/>
          </a:bodyPr>
          <a:lstStyle/>
          <a:p>
            <a:pPr algn="ctr"/>
            <a:r>
              <a:rPr lang="de-DE" sz="2000" b="1" i="1" dirty="0" smtClean="0">
                <a:solidFill>
                  <a:schemeClr val="tx1">
                    <a:lumMod val="85000"/>
                  </a:schemeClr>
                </a:solidFill>
                <a:latin typeface="Bradley Hand ITC" pitchFamily="66" charset="0"/>
                <a:cs typeface="Arial" pitchFamily="34" charset="0"/>
              </a:rPr>
              <a:t>Meine </a:t>
            </a:r>
            <a:r>
              <a:rPr lang="de-DE" sz="2400" b="1" i="1" dirty="0" smtClean="0">
                <a:solidFill>
                  <a:schemeClr val="tx1">
                    <a:lumMod val="85000"/>
                  </a:schemeClr>
                </a:solidFill>
                <a:latin typeface="Bradley Hand ITC" pitchFamily="66" charset="0"/>
                <a:cs typeface="Arial" pitchFamily="34" charset="0"/>
              </a:rPr>
              <a:t>Hypothese lautet:</a:t>
            </a:r>
            <a:endParaRPr lang="de-DE" sz="2000" b="1" i="1" dirty="0" smtClean="0">
              <a:solidFill>
                <a:schemeClr val="tx1">
                  <a:lumMod val="85000"/>
                </a:schemeClr>
              </a:solidFill>
              <a:latin typeface="Bradley Hand ITC" pitchFamily="66" charset="0"/>
              <a:cs typeface="Arial" pitchFamily="34" charset="0"/>
            </a:endParaRPr>
          </a:p>
          <a:p>
            <a:pPr algn="ctr"/>
            <a:endParaRPr lang="de-DE" sz="2000" b="1" i="1" dirty="0" smtClean="0">
              <a:solidFill>
                <a:schemeClr val="tx1">
                  <a:lumMod val="85000"/>
                </a:schemeClr>
              </a:solidFill>
              <a:latin typeface="Bradley Hand ITC" pitchFamily="66" charset="0"/>
              <a:cs typeface="Arial" pitchFamily="34" charset="0"/>
            </a:endParaRPr>
          </a:p>
          <a:p>
            <a:pPr algn="ctr"/>
            <a:r>
              <a:rPr lang="de-DE" sz="2000" b="1" i="1" dirty="0" smtClean="0">
                <a:solidFill>
                  <a:schemeClr val="tx1">
                    <a:lumMod val="85000"/>
                  </a:schemeClr>
                </a:solidFill>
                <a:latin typeface="Bradley Hand ITC" pitchFamily="66" charset="0"/>
                <a:cs typeface="Arial" pitchFamily="34" charset="0"/>
              </a:rPr>
              <a:t> „Das selbstschneidende Implantat hat eine höhere Primärstabilität als das Implantat mit Gewindevorschnitt“.</a:t>
            </a:r>
          </a:p>
          <a:p>
            <a:pPr algn="ctr"/>
            <a:endParaRPr lang="de-DE" sz="2000" b="1" i="1" dirty="0" smtClean="0">
              <a:solidFill>
                <a:schemeClr val="tx1">
                  <a:lumMod val="85000"/>
                </a:schemeClr>
              </a:solidFill>
              <a:latin typeface="Bradley Hand ITC" pitchFamily="66" charset="0"/>
              <a:cs typeface="Arial" pitchFamily="34" charset="0"/>
            </a:endParaRPr>
          </a:p>
          <a:p>
            <a:pPr algn="ctr"/>
            <a:r>
              <a:rPr lang="de-DE" sz="2000" b="1" i="1" dirty="0" smtClean="0">
                <a:solidFill>
                  <a:schemeClr val="tx1">
                    <a:lumMod val="85000"/>
                  </a:schemeClr>
                </a:solidFill>
                <a:latin typeface="Bradley Hand ITC" pitchFamily="66" charset="0"/>
                <a:cs typeface="Arial" pitchFamily="34" charset="0"/>
              </a:rPr>
              <a:t>Diese Hypothese bezieht sich auf die Festigkeit des Implantates im Knochen unmittelbar nach der Insertion.</a:t>
            </a:r>
          </a:p>
          <a:p>
            <a:endParaRPr lang="de-DE" sz="2000" b="1" i="1" dirty="0" smtClean="0">
              <a:solidFill>
                <a:schemeClr val="tx1">
                  <a:lumMod val="85000"/>
                </a:schemeClr>
              </a:solidFill>
              <a:latin typeface="Bradley Hand ITC" pitchFamily="66" charset="0"/>
            </a:endParaRPr>
          </a:p>
        </p:txBody>
      </p:sp>
    </p:spTree>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umsplatzhalter 1"/>
          <p:cNvSpPr>
            <a:spLocks noGrp="1"/>
          </p:cNvSpPr>
          <p:nvPr>
            <p:ph type="dt" sz="quarter" idx="10"/>
          </p:nvPr>
        </p:nvSpPr>
        <p:spPr bwMode="auto">
          <a:noFill/>
          <a:ln>
            <a:miter lim="800000"/>
            <a:headEnd/>
            <a:tailEnd/>
          </a:ln>
        </p:spPr>
        <p:txBody>
          <a:bodyPr/>
          <a:lstStyle/>
          <a:p>
            <a:fld id="{9E05E0E4-2D45-4BC4-BD5B-4220DECCC125}" type="datetime1">
              <a:rPr lang="de-DE" smtClean="0"/>
              <a:pPr/>
              <a:t>01.07.2014</a:t>
            </a:fld>
            <a:endParaRPr lang="de-DE" smtClean="0"/>
          </a:p>
        </p:txBody>
      </p:sp>
      <p:sp>
        <p:nvSpPr>
          <p:cNvPr id="12293" name="Titel 4"/>
          <p:cNvSpPr>
            <a:spLocks noGrp="1"/>
          </p:cNvSpPr>
          <p:nvPr>
            <p:ph type="title" idx="4294967295"/>
          </p:nvPr>
        </p:nvSpPr>
        <p:spPr>
          <a:xfrm>
            <a:off x="179512" y="332656"/>
            <a:ext cx="8604250" cy="2213273"/>
          </a:xfrm>
        </p:spPr>
        <p:txBody>
          <a:bodyPr anchor="ctr"/>
          <a:lstStyle/>
          <a:p>
            <a:pPr marL="514350" algn="ctr">
              <a:defRPr/>
            </a:pPr>
            <a:r>
              <a:rPr lang="de-DE" sz="3200" b="1" dirty="0" smtClean="0">
                <a:solidFill>
                  <a:schemeClr val="tx1"/>
                </a:solidFill>
                <a:latin typeface="Arial" charset="0"/>
                <a:ea typeface="+mn-ea"/>
                <a:cs typeface="Arial" charset="0"/>
              </a:rPr>
              <a:t>1. Einleitung </a:t>
            </a:r>
            <a:br>
              <a:rPr lang="de-DE" sz="3200" b="1" dirty="0" smtClean="0">
                <a:solidFill>
                  <a:schemeClr val="tx1"/>
                </a:solidFill>
                <a:latin typeface="Arial" charset="0"/>
                <a:ea typeface="+mn-ea"/>
                <a:cs typeface="Arial" charset="0"/>
              </a:rPr>
            </a:br>
            <a:r>
              <a:rPr lang="de-DE" sz="2800" b="1" dirty="0" smtClean="0">
                <a:solidFill>
                  <a:schemeClr val="tx1"/>
                </a:solidFill>
                <a:latin typeface="Arial" charset="0"/>
                <a:ea typeface="+mn-ea"/>
                <a:cs typeface="Arial" charset="0"/>
              </a:rPr>
              <a:t/>
            </a:r>
            <a:br>
              <a:rPr lang="de-DE" sz="2800" b="1" dirty="0" smtClean="0">
                <a:solidFill>
                  <a:schemeClr val="tx1"/>
                </a:solidFill>
                <a:latin typeface="Arial" charset="0"/>
                <a:ea typeface="+mn-ea"/>
                <a:cs typeface="Arial" charset="0"/>
              </a:rPr>
            </a:br>
            <a:r>
              <a:rPr lang="de-DE" sz="2800" b="1" dirty="0" smtClean="0">
                <a:solidFill>
                  <a:schemeClr val="tx1"/>
                </a:solidFill>
                <a:latin typeface="Arial" charset="0"/>
                <a:ea typeface="+mn-ea"/>
                <a:cs typeface="Arial" charset="0"/>
              </a:rPr>
              <a:t> </a:t>
            </a:r>
            <a:r>
              <a:rPr lang="de-DE" sz="2800" dirty="0" smtClean="0">
                <a:solidFill>
                  <a:schemeClr val="tx1"/>
                </a:solidFill>
                <a:latin typeface="Arial" charset="0"/>
                <a:ea typeface="+mn-ea"/>
                <a:cs typeface="Arial" charset="0"/>
              </a:rPr>
              <a:t>Ziel der Studie</a:t>
            </a:r>
            <a:endParaRPr lang="de-DE" sz="2800" b="1" dirty="0" smtClean="0">
              <a:solidFill>
                <a:schemeClr val="tx1"/>
              </a:solidFill>
              <a:latin typeface="Arial" charset="0"/>
              <a:ea typeface="+mn-ea"/>
              <a:cs typeface="Arial" charset="0"/>
            </a:endParaRPr>
          </a:p>
        </p:txBody>
      </p:sp>
      <p:sp>
        <p:nvSpPr>
          <p:cNvPr id="6" name="Rechteck 5"/>
          <p:cNvSpPr/>
          <p:nvPr/>
        </p:nvSpPr>
        <p:spPr>
          <a:xfrm>
            <a:off x="827584" y="2780928"/>
            <a:ext cx="7704856" cy="2308324"/>
          </a:xfrm>
          <a:prstGeom prst="rect">
            <a:avLst/>
          </a:prstGeom>
        </p:spPr>
        <p:txBody>
          <a:bodyPr wrap="square">
            <a:spAutoFit/>
          </a:bodyPr>
          <a:lstStyle/>
          <a:p>
            <a:r>
              <a:rPr lang="de-DE" sz="2800" b="1" dirty="0" smtClean="0">
                <a:latin typeface="Arial" pitchFamily="34" charset="0"/>
                <a:cs typeface="Arial" pitchFamily="34" charset="0"/>
              </a:rPr>
              <a:t>Vergleich:     </a:t>
            </a:r>
            <a:r>
              <a:rPr lang="de-DE" sz="2800" dirty="0" smtClean="0">
                <a:latin typeface="Arial" pitchFamily="34" charset="0"/>
                <a:cs typeface="Arial" pitchFamily="34" charset="0"/>
              </a:rPr>
              <a:t>Primärstabilität  SSI vs. KI</a:t>
            </a:r>
          </a:p>
          <a:p>
            <a:endParaRPr lang="de-DE" sz="2800" b="1" dirty="0" smtClean="0">
              <a:latin typeface="Arial" pitchFamily="34" charset="0"/>
              <a:cs typeface="Arial" pitchFamily="34" charset="0"/>
            </a:endParaRPr>
          </a:p>
          <a:p>
            <a:r>
              <a:rPr lang="de-DE" sz="2800" b="1" dirty="0" smtClean="0">
                <a:latin typeface="Arial" pitchFamily="34" charset="0"/>
                <a:cs typeface="Arial" pitchFamily="34" charset="0"/>
              </a:rPr>
              <a:t>Kriterium:</a:t>
            </a:r>
            <a:r>
              <a:rPr lang="de-DE" sz="2800" dirty="0" smtClean="0">
                <a:latin typeface="Arial" pitchFamily="34" charset="0"/>
                <a:cs typeface="Arial" pitchFamily="34" charset="0"/>
              </a:rPr>
              <a:t>     Messung der „Ausdrehmomente“</a:t>
            </a:r>
          </a:p>
          <a:p>
            <a:endParaRPr lang="de-DE" sz="2800" dirty="0" smtClean="0"/>
          </a:p>
          <a:p>
            <a:r>
              <a:rPr lang="de-DE" sz="2800" dirty="0" smtClean="0">
                <a:latin typeface="Arial" pitchFamily="34" charset="0"/>
                <a:cs typeface="Arial" pitchFamily="34" charset="0"/>
              </a:rPr>
              <a:t>                      Nachweis:</a:t>
            </a:r>
            <a:r>
              <a:rPr lang="de-DE" sz="2800" dirty="0" smtClean="0"/>
              <a:t>       </a:t>
            </a:r>
            <a:r>
              <a:rPr lang="de-DE" sz="3200" b="1" dirty="0" smtClean="0">
                <a:solidFill>
                  <a:srgbClr val="DE984A"/>
                </a:solidFill>
                <a:latin typeface="Arial" pitchFamily="34" charset="0"/>
                <a:cs typeface="Arial" pitchFamily="34" charset="0"/>
              </a:rPr>
              <a:t>SSI &gt; KI</a:t>
            </a:r>
            <a:endParaRPr lang="de-DE" sz="3200" b="1" dirty="0">
              <a:solidFill>
                <a:srgbClr val="DE984A"/>
              </a:solidFill>
              <a:latin typeface="Arial" pitchFamily="34" charset="0"/>
              <a:cs typeface="Arial" pitchFamily="34" charset="0"/>
            </a:endParaRPr>
          </a:p>
        </p:txBody>
      </p:sp>
    </p:spTree>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259632" y="764704"/>
            <a:ext cx="6912768" cy="4401205"/>
          </a:xfrm>
          <a:prstGeom prst="rect">
            <a:avLst/>
          </a:prstGeom>
        </p:spPr>
        <p:txBody>
          <a:bodyPr wrap="square">
            <a:spAutoFit/>
          </a:bodyPr>
          <a:lstStyle/>
          <a:p>
            <a:pPr algn="ctr">
              <a:tabLst>
                <a:tab pos="269875" algn="l"/>
              </a:tabLst>
            </a:pPr>
            <a:r>
              <a:rPr lang="de-DE" sz="2000" b="1" i="1" dirty="0" smtClean="0">
                <a:solidFill>
                  <a:schemeClr val="tx1">
                    <a:lumMod val="85000"/>
                  </a:schemeClr>
                </a:solidFill>
                <a:latin typeface="Bradley Hand ITC" pitchFamily="66" charset="0"/>
                <a:cs typeface="Arial" pitchFamily="34" charset="0"/>
              </a:rPr>
              <a:t>Die vorliegende Studie wurde mit dem Ziel durchgeführt, die Primärstabilität beider </a:t>
            </a:r>
            <a:r>
              <a:rPr lang="de-DE" sz="2000" b="1" i="1" dirty="0" err="1" smtClean="0">
                <a:solidFill>
                  <a:schemeClr val="tx1">
                    <a:lumMod val="85000"/>
                  </a:schemeClr>
                </a:solidFill>
                <a:latin typeface="Bradley Hand ITC" pitchFamily="66" charset="0"/>
                <a:cs typeface="Arial" pitchFamily="34" charset="0"/>
              </a:rPr>
              <a:t>Implantattypen</a:t>
            </a:r>
            <a:r>
              <a:rPr lang="de-DE" sz="2000" b="1" i="1" dirty="0" smtClean="0">
                <a:solidFill>
                  <a:schemeClr val="tx1">
                    <a:lumMod val="85000"/>
                  </a:schemeClr>
                </a:solidFill>
                <a:latin typeface="Bradley Hand ITC" pitchFamily="66" charset="0"/>
                <a:cs typeface="Arial" pitchFamily="34" charset="0"/>
              </a:rPr>
              <a:t> miteinander zu vergleichen. </a:t>
            </a:r>
          </a:p>
          <a:p>
            <a:pPr algn="ctr">
              <a:tabLst>
                <a:tab pos="269875" algn="l"/>
              </a:tabLst>
            </a:pPr>
            <a:r>
              <a:rPr lang="de-DE" sz="2000" b="1" i="1" dirty="0" smtClean="0">
                <a:solidFill>
                  <a:schemeClr val="tx1">
                    <a:lumMod val="85000"/>
                  </a:schemeClr>
                </a:solidFill>
                <a:latin typeface="Bradley Hand ITC" pitchFamily="66" charset="0"/>
                <a:cs typeface="Arial" pitchFamily="34" charset="0"/>
              </a:rPr>
              <a:t>Als Kriterium diente die Messung der Ausdrehmomente durch        in-vitro-Versuche.</a:t>
            </a:r>
          </a:p>
          <a:p>
            <a:pPr algn="ctr">
              <a:tabLst>
                <a:tab pos="269875" algn="l"/>
              </a:tabLst>
            </a:pPr>
            <a:endParaRPr lang="de-DE" sz="2000" b="1" i="1" dirty="0" smtClean="0">
              <a:solidFill>
                <a:schemeClr val="tx1">
                  <a:lumMod val="85000"/>
                </a:schemeClr>
              </a:solidFill>
              <a:latin typeface="Bradley Hand ITC" pitchFamily="66" charset="0"/>
              <a:cs typeface="Arial" pitchFamily="34" charset="0"/>
            </a:endParaRPr>
          </a:p>
          <a:p>
            <a:pPr algn="ctr">
              <a:tabLst>
                <a:tab pos="269875" algn="l"/>
              </a:tabLst>
            </a:pPr>
            <a:r>
              <a:rPr lang="de-DE" sz="2000" b="1" i="1" dirty="0" smtClean="0">
                <a:solidFill>
                  <a:schemeClr val="tx1">
                    <a:lumMod val="85000"/>
                  </a:schemeClr>
                </a:solidFill>
                <a:latin typeface="Bradley Hand ITC" pitchFamily="66" charset="0"/>
                <a:cs typeface="Arial" pitchFamily="34" charset="0"/>
              </a:rPr>
              <a:t>Mit diesen Versuchsserien sollte nachgewiesen werden,</a:t>
            </a:r>
          </a:p>
          <a:p>
            <a:pPr algn="ctr">
              <a:tabLst>
                <a:tab pos="269875" algn="l"/>
              </a:tabLst>
            </a:pPr>
            <a:r>
              <a:rPr lang="de-DE" sz="2000" b="1" i="1" dirty="0" smtClean="0">
                <a:solidFill>
                  <a:schemeClr val="tx1">
                    <a:lumMod val="85000"/>
                  </a:schemeClr>
                </a:solidFill>
                <a:latin typeface="Bradley Hand ITC" pitchFamily="66" charset="0"/>
                <a:cs typeface="Arial" pitchFamily="34" charset="0"/>
              </a:rPr>
              <a:t>dass  das zu untersuchende Verbundsystem                         „Implantat-Knochen“ prinzipiell höhere minimale Ausdrehmomente der SSI aufweist.  </a:t>
            </a:r>
          </a:p>
          <a:p>
            <a:pPr algn="ctr">
              <a:tabLst>
                <a:tab pos="269875" algn="l"/>
              </a:tabLst>
            </a:pPr>
            <a:endParaRPr lang="de-DE" sz="2000" b="1" i="1" dirty="0" smtClean="0">
              <a:solidFill>
                <a:schemeClr val="tx1">
                  <a:lumMod val="85000"/>
                </a:schemeClr>
              </a:solidFill>
              <a:latin typeface="Bradley Hand ITC" pitchFamily="66" charset="0"/>
              <a:cs typeface="Arial" pitchFamily="34" charset="0"/>
            </a:endParaRPr>
          </a:p>
          <a:p>
            <a:pPr algn="ctr">
              <a:tabLst>
                <a:tab pos="269875" algn="l"/>
              </a:tabLst>
            </a:pPr>
            <a:r>
              <a:rPr lang="de-DE" sz="2000" b="1" i="1" dirty="0" smtClean="0">
                <a:solidFill>
                  <a:schemeClr val="tx1">
                    <a:lumMod val="85000"/>
                  </a:schemeClr>
                </a:solidFill>
                <a:latin typeface="Bradley Hand ITC" pitchFamily="66" charset="0"/>
                <a:cs typeface="Arial" pitchFamily="34" charset="0"/>
              </a:rPr>
              <a:t>Dafür war eine Versuchsreihe aufzubauen, die unter exakt vergleichbaren und wiederholbaren Bedingungen Ergebnisse für eine Analyse bietet.</a:t>
            </a:r>
          </a:p>
        </p:txBody>
      </p:sp>
    </p:spTree>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1115616" y="5013176"/>
            <a:ext cx="3168351" cy="461665"/>
          </a:xfrm>
          <a:prstGeom prst="rect">
            <a:avLst/>
          </a:prstGeom>
          <a:noFill/>
          <a:ln w="9525">
            <a:noFill/>
            <a:miter lim="800000"/>
            <a:headEnd/>
            <a:tailEnd/>
          </a:ln>
        </p:spPr>
        <p:txBody>
          <a:bodyPr wrap="square" anchor="ctr">
            <a:spAutoFit/>
          </a:bodyPr>
          <a:lstStyle/>
          <a:p>
            <a:pPr eaLnBrk="0" hangingPunct="0"/>
            <a:r>
              <a:rPr lang="de-DE" sz="2400" i="1" dirty="0" smtClean="0">
                <a:latin typeface="Arial" pitchFamily="34" charset="0"/>
                <a:cs typeface="Arial" pitchFamily="34" charset="0"/>
              </a:rPr>
              <a:t>Schweineschädel    </a:t>
            </a:r>
            <a:endParaRPr lang="de-DE" sz="2400" i="1" dirty="0">
              <a:latin typeface="Arial" pitchFamily="34" charset="0"/>
              <a:cs typeface="Arial" pitchFamily="34" charset="0"/>
            </a:endParaRPr>
          </a:p>
        </p:txBody>
      </p:sp>
      <p:sp>
        <p:nvSpPr>
          <p:cNvPr id="13315" name="Rectangle 8"/>
          <p:cNvSpPr>
            <a:spLocks noChangeArrowheads="1"/>
          </p:cNvSpPr>
          <p:nvPr/>
        </p:nvSpPr>
        <p:spPr bwMode="auto">
          <a:xfrm>
            <a:off x="5148064" y="5013176"/>
            <a:ext cx="2514817" cy="461665"/>
          </a:xfrm>
          <a:prstGeom prst="rect">
            <a:avLst/>
          </a:prstGeom>
          <a:noFill/>
          <a:ln w="9525">
            <a:noFill/>
            <a:miter lim="800000"/>
            <a:headEnd/>
            <a:tailEnd/>
          </a:ln>
        </p:spPr>
        <p:txBody>
          <a:bodyPr wrap="square" anchor="ctr">
            <a:spAutoFit/>
          </a:bodyPr>
          <a:lstStyle/>
          <a:p>
            <a:pPr eaLnBrk="0" hangingPunct="0"/>
            <a:r>
              <a:rPr lang="de-DE" sz="2400" i="1" dirty="0">
                <a:latin typeface="Arial" pitchFamily="34" charset="0"/>
                <a:cs typeface="Arial" pitchFamily="34" charset="0"/>
              </a:rPr>
              <a:t>Rinderbrustrippe</a:t>
            </a:r>
          </a:p>
        </p:txBody>
      </p:sp>
      <p:sp>
        <p:nvSpPr>
          <p:cNvPr id="13316" name="Datumsplatzhalter 9"/>
          <p:cNvSpPr>
            <a:spLocks noGrp="1"/>
          </p:cNvSpPr>
          <p:nvPr>
            <p:ph type="dt" sz="quarter" idx="10"/>
          </p:nvPr>
        </p:nvSpPr>
        <p:spPr bwMode="auto">
          <a:noFill/>
          <a:ln>
            <a:miter lim="800000"/>
            <a:headEnd/>
            <a:tailEnd/>
          </a:ln>
        </p:spPr>
        <p:txBody>
          <a:bodyPr/>
          <a:lstStyle/>
          <a:p>
            <a:fld id="{D160B6AB-394C-4746-B1B3-22DEDD8B2E44}" type="datetime1">
              <a:rPr lang="de-DE" smtClean="0"/>
              <a:pPr/>
              <a:t>01.07.2014</a:t>
            </a:fld>
            <a:endParaRPr lang="de-DE" smtClean="0"/>
          </a:p>
        </p:txBody>
      </p:sp>
      <p:sp>
        <p:nvSpPr>
          <p:cNvPr id="13317" name="Titel 11"/>
          <p:cNvSpPr>
            <a:spLocks noGrp="1"/>
          </p:cNvSpPr>
          <p:nvPr>
            <p:ph type="title" idx="4294967295"/>
          </p:nvPr>
        </p:nvSpPr>
        <p:spPr>
          <a:xfrm>
            <a:off x="0" y="548680"/>
            <a:ext cx="9144000" cy="1484437"/>
          </a:xfrm>
        </p:spPr>
        <p:txBody>
          <a:bodyPr/>
          <a:lstStyle/>
          <a:p>
            <a:pPr>
              <a:lnSpc>
                <a:spcPct val="150000"/>
              </a:lnSpc>
            </a:pPr>
            <a:r>
              <a:rPr lang="de-DE" sz="3200" b="1" dirty="0" smtClean="0">
                <a:solidFill>
                  <a:schemeClr val="tx1"/>
                </a:solidFill>
                <a:latin typeface="Arial" charset="0"/>
                <a:cs typeface="Arial" charset="0"/>
              </a:rPr>
              <a:t>            2. Material und Methoden</a:t>
            </a:r>
            <a:br>
              <a:rPr lang="de-DE" sz="3200" b="1" dirty="0" smtClean="0">
                <a:solidFill>
                  <a:schemeClr val="tx1"/>
                </a:solidFill>
                <a:latin typeface="Arial" charset="0"/>
                <a:cs typeface="Arial" charset="0"/>
              </a:rPr>
            </a:br>
            <a:r>
              <a:rPr lang="de-DE" sz="3200" b="1" dirty="0" smtClean="0">
                <a:latin typeface="Arial" charset="0"/>
                <a:cs typeface="Arial" charset="0"/>
              </a:rPr>
              <a:t>                        </a:t>
            </a:r>
            <a:r>
              <a:rPr lang="de-DE" sz="2800" dirty="0" smtClean="0">
                <a:latin typeface="Arial" charset="0"/>
                <a:cs typeface="Arial" charset="0"/>
              </a:rPr>
              <a:t>Knochenmaterial</a:t>
            </a:r>
            <a:r>
              <a:rPr lang="de-DE" sz="3200" b="1" dirty="0" smtClean="0">
                <a:solidFill>
                  <a:schemeClr val="tx1"/>
                </a:solidFill>
                <a:latin typeface="Arial" charset="0"/>
                <a:cs typeface="Arial" charset="0"/>
              </a:rPr>
              <a:t>     </a:t>
            </a:r>
            <a:r>
              <a:rPr lang="de-DE" sz="3200" dirty="0" smtClean="0">
                <a:solidFill>
                  <a:schemeClr val="tx1"/>
                </a:solidFill>
                <a:latin typeface="Arial" charset="0"/>
                <a:cs typeface="Arial" charset="0"/>
              </a:rPr>
              <a:t>        </a:t>
            </a:r>
            <a:r>
              <a:rPr lang="de-DE" sz="1400" dirty="0" smtClean="0"/>
              <a:t>- </a:t>
            </a:r>
            <a:endParaRPr lang="de-DE" dirty="0" smtClean="0"/>
          </a:p>
        </p:txBody>
      </p:sp>
      <p:pic>
        <p:nvPicPr>
          <p:cNvPr id="13323" name="Grafik 4" descr="Bild 34b"/>
          <p:cNvPicPr>
            <a:picLocks noChangeAspect="1" noChangeArrowheads="1"/>
          </p:cNvPicPr>
          <p:nvPr/>
        </p:nvPicPr>
        <p:blipFill>
          <a:blip r:embed="rId3" cstate="print">
            <a:lum contrast="10000"/>
          </a:blip>
          <a:srcRect l="10176" t="6906" r="4634"/>
          <a:stretch>
            <a:fillRect/>
          </a:stretch>
        </p:blipFill>
        <p:spPr bwMode="auto">
          <a:xfrm>
            <a:off x="5004048" y="2420888"/>
            <a:ext cx="3190009" cy="2574409"/>
          </a:xfrm>
          <a:prstGeom prst="flowChartProcess">
            <a:avLst/>
          </a:prstGeom>
          <a:noFill/>
          <a:ln w="9525">
            <a:noFill/>
            <a:miter lim="800000"/>
            <a:headEnd/>
            <a:tailEnd/>
          </a:ln>
        </p:spPr>
      </p:pic>
      <p:pic>
        <p:nvPicPr>
          <p:cNvPr id="8" name="Grafik 1820" descr="IMG_1730a.jpg"/>
          <p:cNvPicPr/>
          <p:nvPr/>
        </p:nvPicPr>
        <p:blipFill>
          <a:blip r:embed="rId4" cstate="print">
            <a:lum contrast="20000"/>
          </a:blip>
          <a:srcRect t="4444"/>
          <a:stretch>
            <a:fillRect/>
          </a:stretch>
        </p:blipFill>
        <p:spPr>
          <a:xfrm>
            <a:off x="971601" y="2492896"/>
            <a:ext cx="3303146" cy="2520280"/>
          </a:xfrm>
          <a:prstGeom prst="rect">
            <a:avLst/>
          </a:prstGeom>
        </p:spPr>
      </p:pic>
    </p:spTree>
  </p:cSld>
  <p:clrMapOvr>
    <a:masterClrMapping/>
  </p:clrMapOvr>
  <p:transition spd="med">
    <p:diamond/>
  </p:transition>
  <p:timing>
    <p:tnLst>
      <p:par>
        <p:cTn id="1" dur="indefinite" restart="never" nodeType="tmRoot"/>
      </p:par>
    </p:tnLst>
  </p:timing>
</p:sld>
</file>

<file path=ppt/theme/theme1.xml><?xml version="1.0" encoding="utf-8"?>
<a:theme xmlns:a="http://schemas.openxmlformats.org/drawingml/2006/main" name="Horizon">
  <a:themeElements>
    <a:clrScheme name="Nereus">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3174</Words>
  <Application>Microsoft Office PowerPoint</Application>
  <PresentationFormat>Bildschirmpräsentation (4:3)</PresentationFormat>
  <Paragraphs>284</Paragraphs>
  <Slides>30</Slides>
  <Notes>15</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Horizon</vt:lpstr>
      <vt:lpstr>Folie 1</vt:lpstr>
      <vt:lpstr>Folie 2</vt:lpstr>
      <vt:lpstr>                      1. EINLEITUNG                                Motivation   </vt:lpstr>
      <vt:lpstr>Folie 4</vt:lpstr>
      <vt:lpstr>1. Einleitung    Hypothese </vt:lpstr>
      <vt:lpstr>Folie 6</vt:lpstr>
      <vt:lpstr>1. Einleitung    Ziel der Studie</vt:lpstr>
      <vt:lpstr>Folie 8</vt:lpstr>
      <vt:lpstr>            2. Material und Methoden                         Knochenmaterial             - </vt:lpstr>
      <vt:lpstr>Folie 10</vt:lpstr>
      <vt:lpstr>             2. Material und Methoden                 „formkongruente  implantate“ </vt:lpstr>
      <vt:lpstr>Folie 12</vt:lpstr>
      <vt:lpstr>2. Material und Methoden Modellkasten vs. Schraubstock</vt:lpstr>
      <vt:lpstr>Folie 14</vt:lpstr>
      <vt:lpstr>2. Material und Methoden </vt:lpstr>
      <vt:lpstr>Folie 16</vt:lpstr>
      <vt:lpstr>2. Material und Methoden</vt:lpstr>
      <vt:lpstr>Folie 18</vt:lpstr>
      <vt:lpstr>                      3. Ergebnisse</vt:lpstr>
      <vt:lpstr>Folie 20</vt:lpstr>
      <vt:lpstr>4. Diskussion methodenkritik  </vt:lpstr>
      <vt:lpstr>Folie 22</vt:lpstr>
      <vt:lpstr>4. Diskussion -  Ergebnisse </vt:lpstr>
      <vt:lpstr>Folie 24</vt:lpstr>
      <vt:lpstr>            4. Diskussion -  ergebnisse </vt:lpstr>
      <vt:lpstr>Folie 26</vt:lpstr>
      <vt:lpstr>             4. Diskussion - Ergebnisse                </vt:lpstr>
      <vt:lpstr>Folie 28</vt:lpstr>
      <vt:lpstr>5. Schlussfolgerungen </vt:lpstr>
      <vt:lpstr>Folie 30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Fallstudienpräsentatio aus dem Zahnlabor</dc:title>
  <dc:creator>Marko</dc:creator>
  <cp:lastModifiedBy>Valued Acer Customer</cp:lastModifiedBy>
  <cp:revision>335</cp:revision>
  <dcterms:created xsi:type="dcterms:W3CDTF">2012-09-01T19:30:35Z</dcterms:created>
  <dcterms:modified xsi:type="dcterms:W3CDTF">2014-07-01T17:05:38Z</dcterms:modified>
</cp:coreProperties>
</file>