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8" r:id="rId3"/>
    <p:sldId id="284" r:id="rId4"/>
    <p:sldId id="283" r:id="rId5"/>
    <p:sldId id="285" r:id="rId6"/>
    <p:sldId id="268" r:id="rId7"/>
    <p:sldId id="318" r:id="rId8"/>
    <p:sldId id="319" r:id="rId9"/>
    <p:sldId id="292" r:id="rId10"/>
    <p:sldId id="311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5" r:id="rId28"/>
    <p:sldId id="316" r:id="rId29"/>
    <p:sldId id="317" r:id="rId30"/>
    <p:sldId id="320" r:id="rId31"/>
    <p:sldId id="321" r:id="rId32"/>
    <p:sldId id="322" r:id="rId33"/>
    <p:sldId id="323" r:id="rId34"/>
    <p:sldId id="324" r:id="rId35"/>
    <p:sldId id="325" r:id="rId36"/>
    <p:sldId id="327" r:id="rId37"/>
    <p:sldId id="326" r:id="rId38"/>
    <p:sldId id="328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8" autoAdjust="0"/>
    <p:restoredTop sz="95252" autoAdjust="0"/>
  </p:normalViewPr>
  <p:slideViewPr>
    <p:cSldViewPr>
      <p:cViewPr varScale="1">
        <p:scale>
          <a:sx n="70" d="100"/>
          <a:sy n="70" d="100"/>
        </p:scale>
        <p:origin x="-13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DBCA-47FD-4A39-84D0-984167D0D5D4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652C-5344-4579-9AFB-61A78DA2C08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85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15"/>
          <p:cNvCxnSpPr/>
          <p:nvPr userDrawn="1"/>
        </p:nvCxnSpPr>
        <p:spPr>
          <a:xfrm>
            <a:off x="539552" y="35024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9"/>
          <p:cNvSpPr txBox="1"/>
          <p:nvPr userDrawn="1"/>
        </p:nvSpPr>
        <p:spPr>
          <a:xfrm>
            <a:off x="7452321" y="133148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Pat. geb. 1946</a:t>
            </a:r>
            <a:endParaRPr lang="de-DE" sz="1050" dirty="0">
              <a:solidFill>
                <a:srgbClr val="FF0000"/>
              </a:solidFill>
            </a:endParaRPr>
          </a:p>
        </p:txBody>
      </p:sp>
      <p:sp>
        <p:nvSpPr>
          <p:cNvPr id="9" name="Textfeld 16"/>
          <p:cNvSpPr txBox="1"/>
          <p:nvPr userDrawn="1"/>
        </p:nvSpPr>
        <p:spPr>
          <a:xfrm>
            <a:off x="445398" y="52752"/>
            <a:ext cx="628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sz="1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Fall 2</a:t>
            </a:r>
            <a:r>
              <a:rPr lang="de-DE" sz="1200" b="1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r>
              <a:rPr lang="de-DE" sz="1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Indikation</a:t>
            </a:r>
            <a:r>
              <a:rPr lang="de-DE" sz="1200" i="1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1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herausnehmbar  </a:t>
            </a:r>
            <a:r>
              <a:rPr lang="de-DE" sz="12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teleskopierender</a:t>
            </a:r>
            <a:r>
              <a:rPr lang="de-DE" sz="1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Zahnersatz</a:t>
            </a:r>
            <a:endParaRPr lang="de-DE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b="6158"/>
          <a:stretch/>
        </p:blipFill>
        <p:spPr bwMode="auto">
          <a:xfrm>
            <a:off x="8434604" y="52752"/>
            <a:ext cx="339688" cy="3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21" y="6093296"/>
            <a:ext cx="47799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__GF2\Texte\Stolt\REZA\Logos\Kopf-1.ti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411760" y="6247228"/>
            <a:ext cx="364766" cy="362060"/>
          </a:xfrm>
          <a:prstGeom prst="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scene3d>
            <a:camera prst="orthographicFront"/>
            <a:lightRig rig="threePt" dir="t"/>
          </a:scene3d>
          <a:sp3d/>
        </p:spPr>
      </p:pic>
      <p:pic>
        <p:nvPicPr>
          <p:cNvPr id="13" name="Picture 3" descr="D:\__GF2\Texte\Stolt\REZA\Logos\Kopf-2.t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059832" y="6247228"/>
            <a:ext cx="367743" cy="362060"/>
          </a:xfrm>
          <a:prstGeom prst="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scene3d>
            <a:camera prst="orthographicFront"/>
            <a:lightRig rig="threePt" dir="t"/>
          </a:scene3d>
          <a:sp3d/>
        </p:spPr>
      </p:pic>
      <p:pic>
        <p:nvPicPr>
          <p:cNvPr id="14" name="Picture 4" descr="D:\__GF2\Texte\Stolt\REZA\Logos\Kopf-3.tif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707904" y="6247228"/>
            <a:ext cx="364766" cy="362060"/>
          </a:xfrm>
          <a:prstGeom prst="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scene3d>
            <a:camera prst="orthographicFront"/>
            <a:lightRig rig="threePt" dir="t"/>
          </a:scene3d>
          <a:sp3d/>
        </p:spPr>
      </p:pic>
      <p:sp>
        <p:nvSpPr>
          <p:cNvPr id="15" name="Abgerundetes Rechteck 14"/>
          <p:cNvSpPr/>
          <p:nvPr userDrawn="1"/>
        </p:nvSpPr>
        <p:spPr>
          <a:xfrm>
            <a:off x="1835696" y="6176230"/>
            <a:ext cx="5472608" cy="504056"/>
          </a:xfrm>
          <a:prstGeom prst="roundRect">
            <a:avLst/>
          </a:prstGeom>
          <a:gradFill>
            <a:gsLst>
              <a:gs pos="26000">
                <a:srgbClr val="1F497D">
                  <a:lumMod val="60000"/>
                  <a:lumOff val="40000"/>
                  <a:alpha val="9000"/>
                </a:srgbClr>
              </a:gs>
              <a:gs pos="6000">
                <a:srgbClr val="4F81BD">
                  <a:tint val="44500"/>
                  <a:satMod val="160000"/>
                  <a:alpha val="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2400000" scaled="0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4561548" y="6159735"/>
            <a:ext cx="2746756" cy="561856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400000" scaled="0"/>
          </a:gra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Zahnärztin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Mandy </a:t>
            </a:r>
            <a:r>
              <a:rPr kumimoji="0" lang="de-DE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Frommann-Stoltenburg</a:t>
            </a:r>
            <a:endParaRPr kumimoji="0" lang="de-DE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Müllerstraße </a:t>
            </a: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charset="0"/>
              </a:rPr>
              <a:t>6, 13353 Berlin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32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6E2717C1-24DA-4294-9360-D71D4AE16F9E}" type="datetimeFigureOut">
              <a:rPr lang="de-DE" smtClean="0"/>
              <a:pPr/>
              <a:t>02.12.2015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BF2C881-C974-4471-8403-C8C80E3ED91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0"/>
          <p:cNvSpPr>
            <a:spLocks noGrp="1"/>
          </p:cNvSpPr>
          <p:nvPr>
            <p:ph sz="quarter" idx="13"/>
          </p:nvPr>
        </p:nvSpPr>
        <p:spPr>
          <a:xfrm>
            <a:off x="241784" y="1772816"/>
            <a:ext cx="7348058" cy="324036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de-DE" sz="2400" i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endParaRPr lang="de-DE" sz="2400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de-DE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Fall </a:t>
            </a:r>
            <a:r>
              <a:rPr lang="de-DE" sz="3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r>
              <a:rPr lang="de-DE" sz="3200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r>
              <a:rPr lang="de-DE" sz="3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Indikation</a:t>
            </a:r>
            <a:r>
              <a:rPr lang="de-DE" sz="3200" i="1" dirty="0">
                <a:solidFill>
                  <a:schemeClr val="tx2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de-DE" sz="3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lvl="0" indent="0">
              <a:buNone/>
            </a:pPr>
            <a:r>
              <a:rPr lang="de-DE" sz="3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3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herausnehmbar </a:t>
            </a:r>
            <a:r>
              <a:rPr lang="de-DE" sz="32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teleskopierender</a:t>
            </a:r>
            <a:r>
              <a:rPr lang="de-DE" sz="32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	  Zahnersatz</a:t>
            </a:r>
            <a:endParaRPr lang="de-DE" sz="3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72593" y="404664"/>
            <a:ext cx="353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FALLPRÄSENTATION</a:t>
            </a:r>
            <a:endParaRPr lang="de-DE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31"/>
          <p:cNvSpPr txBox="1"/>
          <p:nvPr/>
        </p:nvSpPr>
        <p:spPr>
          <a:xfrm>
            <a:off x="241783" y="177281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Fall 1: Indikation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0"/>
            <a:r>
              <a:rPr lang="de-DE" sz="2400" i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	</a:t>
            </a:r>
            <a:r>
              <a:rPr lang="de-DE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     Festsitzender Zahnersatz nach Augmentation</a:t>
            </a:r>
            <a:endParaRPr lang="de-DE" sz="2400" i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5576" y="5219908"/>
            <a:ext cx="75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nach </a:t>
            </a:r>
            <a:r>
              <a:rPr lang="de-DE" dirty="0" err="1" smtClean="0"/>
              <a:t>Implantatsetzung</a:t>
            </a:r>
            <a:r>
              <a:rPr lang="de-DE" dirty="0" smtClean="0"/>
              <a:t> im III. Quadranten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06132" y="404664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>
                <a:solidFill>
                  <a:srgbClr val="DC9E1F">
                    <a:lumMod val="20000"/>
                    <a:lumOff val="80000"/>
                  </a:srgbClr>
                </a:solidFill>
              </a:rPr>
              <a:t>OPG</a:t>
            </a:r>
            <a:r>
              <a:rPr lang="de-DE" sz="2800" dirty="0">
                <a:solidFill>
                  <a:srgbClr val="DC9E1F">
                    <a:lumMod val="20000"/>
                    <a:lumOff val="80000"/>
                  </a:srgbClr>
                </a:solidFill>
              </a:rPr>
              <a:t> - KONTROLLBILD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908720"/>
            <a:ext cx="1241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 smtClean="0">
                <a:solidFill>
                  <a:srgbClr val="DC9E1F">
                    <a:lumMod val="40000"/>
                    <a:lumOff val="60000"/>
                  </a:srgbClr>
                </a:solidFill>
              </a:rPr>
              <a:t>Januar 2015</a:t>
            </a:r>
            <a:endParaRPr lang="de-DE" dirty="0">
              <a:solidFill>
                <a:srgbClr val="DC9E1F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2050" name="Picture 2" descr="D:\Mandy\Curriculum Implantatprothetik\Rothe,Karin\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27306" r="1202" b="5504"/>
          <a:stretch/>
        </p:blipFill>
        <p:spPr bwMode="auto">
          <a:xfrm>
            <a:off x="755576" y="1564872"/>
            <a:ext cx="7553425" cy="359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705" y="4859868"/>
            <a:ext cx="454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Frontalansicht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392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- Profil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7" name="Picture 3" descr="D:\Mandy\Curriculum Implantatprothetik\Rothe,Karin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2513" r="18449" b="26056"/>
          <a:stretch/>
        </p:blipFill>
        <p:spPr bwMode="auto">
          <a:xfrm>
            <a:off x="506132" y="1772816"/>
            <a:ext cx="45739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andy\Curriculum Implantatprothetik\Rothe,Karin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9400" y="-11658600"/>
            <a:ext cx="2880000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andy\Curriculum Implantatprothetik\Rothe,Karin\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t="2931" r="25219" b="15435"/>
          <a:stretch/>
        </p:blipFill>
        <p:spPr bwMode="auto">
          <a:xfrm>
            <a:off x="5633417" y="1255244"/>
            <a:ext cx="3074952" cy="3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633417" y="4859868"/>
            <a:ext cx="307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Seitenansicht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0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1278" y="4859868"/>
            <a:ext cx="444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Frontalansicht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384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 Profil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5611168" y="4859868"/>
            <a:ext cx="299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Seitenansicht</a:t>
            </a:r>
            <a:endParaRPr lang="de-DE" dirty="0"/>
          </a:p>
        </p:txBody>
      </p:sp>
      <p:pic>
        <p:nvPicPr>
          <p:cNvPr id="2050" name="Picture 2" descr="D:\Mandy\Curriculum Implantatprothetik\Rothe,Karin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2347" r="9245" b="7833"/>
          <a:stretch/>
        </p:blipFill>
        <p:spPr bwMode="auto">
          <a:xfrm>
            <a:off x="501277" y="1738640"/>
            <a:ext cx="4444107" cy="298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Rothe,Karin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4" r="13826" b="20998"/>
          <a:stretch/>
        </p:blipFill>
        <p:spPr bwMode="auto">
          <a:xfrm>
            <a:off x="5611168" y="1254987"/>
            <a:ext cx="2993280" cy="34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51920" y="399577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56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 Ausgangssituation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3074" name="Picture 2" descr="D:\Mandy\Curriculum Implantatprothetik\Rothe,Karin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7104" r="30807" b="27753"/>
          <a:stretch/>
        </p:blipFill>
        <p:spPr bwMode="auto">
          <a:xfrm>
            <a:off x="1488529" y="1628800"/>
            <a:ext cx="286744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ndy\Curriculum Implantatprothetik\Rothe,Karin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2" t="23825" r="35497" b="34645"/>
          <a:stretch/>
        </p:blipFill>
        <p:spPr bwMode="auto">
          <a:xfrm>
            <a:off x="803667" y="3582675"/>
            <a:ext cx="1320061" cy="17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andy\Curriculum Implantatprothetik\Rothe,Karin\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1" t="31381" r="26306" b="26138"/>
          <a:stretch/>
        </p:blipFill>
        <p:spPr bwMode="auto">
          <a:xfrm>
            <a:off x="5004048" y="1628800"/>
            <a:ext cx="280831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andy\Curriculum Implantatprothetik\Rothe,Karin\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1" t="23438" r="34355" b="27199"/>
          <a:stretch/>
        </p:blipFill>
        <p:spPr bwMode="auto">
          <a:xfrm>
            <a:off x="7134616" y="3582674"/>
            <a:ext cx="1253808" cy="17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490549" y="4653136"/>
            <a:ext cx="346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Impregumabdruck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Abformpfosten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559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offene Abformung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April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4098" name="Picture 2" descr="D:\Mandy\Curriculum Implantatprothetik\Rothe,Karin\a offene Abformung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16729" b="10909"/>
          <a:stretch/>
        </p:blipFill>
        <p:spPr bwMode="auto">
          <a:xfrm>
            <a:off x="4490550" y="1916832"/>
            <a:ext cx="3462111" cy="26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4653136"/>
            <a:ext cx="286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Röntgenbild zur Kontrolle der</a:t>
            </a:r>
          </a:p>
          <a:p>
            <a:pPr algn="ctr"/>
            <a:r>
              <a:rPr lang="de-DE" dirty="0" smtClean="0"/>
              <a:t>Abformhilfen</a:t>
            </a:r>
            <a:endParaRPr lang="de-DE" dirty="0"/>
          </a:p>
        </p:txBody>
      </p:sp>
      <p:pic>
        <p:nvPicPr>
          <p:cNvPr id="3074" name="Picture 2" descr="D:\Mandy\Curriculum Implantatprothetik\Rothe,Karin\1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39208" r="32301" b="23247"/>
          <a:stretch/>
        </p:blipFill>
        <p:spPr bwMode="auto">
          <a:xfrm>
            <a:off x="1386232" y="2996952"/>
            <a:ext cx="2035426" cy="1505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0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9984" y="4859868"/>
            <a:ext cx="570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Innenteleskope 14, 15, 16 mit Übertragungsschlüssel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641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Anprobe Innenteleskope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6156176" y="48598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Innenteleskope 25, 26</a:t>
            </a:r>
            <a:endParaRPr lang="de-DE" dirty="0"/>
          </a:p>
        </p:txBody>
      </p:sp>
      <p:pic>
        <p:nvPicPr>
          <p:cNvPr id="5122" name="Picture 2" descr="D:\Mandy\Curriculum Implantatprothetik\Rothe,Karin\h Gerüst auf Modell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9495" r="15223" b="7103"/>
          <a:stretch/>
        </p:blipFill>
        <p:spPr bwMode="auto">
          <a:xfrm rot="5400000">
            <a:off x="3475812" y="2311108"/>
            <a:ext cx="2191598" cy="27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andy\Curriculum Implantatprothetik\Rothe,Karin\h1 TVs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2857" r="14504" b="9642"/>
          <a:stretch/>
        </p:blipFill>
        <p:spPr bwMode="auto">
          <a:xfrm>
            <a:off x="6156176" y="2605554"/>
            <a:ext cx="2736304" cy="21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Mandy\Curriculum Implantatprothetik\Rothe,Karin\h2 Übertragungsschlüssel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2894" r="17719" b="10638"/>
          <a:stretch/>
        </p:blipFill>
        <p:spPr bwMode="auto">
          <a:xfrm>
            <a:off x="259984" y="2604634"/>
            <a:ext cx="2727840" cy="21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932447" y="1691516"/>
            <a:ext cx="359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Röntgenbild zur Kontrolle der </a:t>
            </a:r>
            <a:r>
              <a:rPr lang="de-DE" dirty="0" err="1" smtClean="0"/>
              <a:t>Abutments</a:t>
            </a:r>
            <a:endParaRPr lang="de-DE" dirty="0"/>
          </a:p>
        </p:txBody>
      </p:sp>
      <p:pic>
        <p:nvPicPr>
          <p:cNvPr id="9" name="Picture 2" descr="D:\Mandy\Curriculum Implantatprothetik\Rothe,Karin\1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6" t="37102" r="36098" b="24402"/>
          <a:stretch/>
        </p:blipFill>
        <p:spPr bwMode="auto">
          <a:xfrm>
            <a:off x="2072832" y="1233924"/>
            <a:ext cx="1641005" cy="1284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4571836"/>
            <a:ext cx="780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in situ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641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Anprobe Innenteleskope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6146" name="Picture 2" descr="D:\Mandy\Curriculum Implantatprothetik\Rothe,Karin\f Abutments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17862" r="13681" b="12562"/>
          <a:stretch/>
        </p:blipFill>
        <p:spPr bwMode="auto">
          <a:xfrm>
            <a:off x="683568" y="2060848"/>
            <a:ext cx="353710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andy\Curriculum Implantatprothetik\Rothe,Karin\g Zähne+Abutments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22258" r="19081" b="12300"/>
          <a:stretch/>
        </p:blipFill>
        <p:spPr bwMode="auto">
          <a:xfrm>
            <a:off x="5004048" y="2060848"/>
            <a:ext cx="348143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06639" y="4509120"/>
            <a:ext cx="328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Innenteleskope in situ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641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Anprobe Innenteleskope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3863784" y="4509120"/>
            <a:ext cx="502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Übertragungsschlüssel mit Pattern </a:t>
            </a:r>
            <a:r>
              <a:rPr lang="de-DE" dirty="0" err="1" smtClean="0"/>
              <a:t>Resin</a:t>
            </a:r>
            <a:r>
              <a:rPr lang="de-DE" dirty="0"/>
              <a:t>®</a:t>
            </a:r>
            <a:r>
              <a:rPr lang="de-DE" dirty="0" smtClean="0"/>
              <a:t> fixiert</a:t>
            </a:r>
            <a:endParaRPr lang="de-DE" dirty="0"/>
          </a:p>
        </p:txBody>
      </p:sp>
      <p:pic>
        <p:nvPicPr>
          <p:cNvPr id="7170" name="Picture 2" descr="D:\Mandy\Curriculum Implantatprothetik\Rothe,Karin\i Gerüst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t="5032" r="9486" b="17578"/>
          <a:stretch/>
        </p:blipFill>
        <p:spPr bwMode="auto">
          <a:xfrm>
            <a:off x="206639" y="2129893"/>
            <a:ext cx="3285241" cy="22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andy\Curriculum Implantatprothetik\Rothe,Karin\j Gerüst Übertragungsschlüssel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t="2562" r="10611" b="10647"/>
          <a:stretch/>
        </p:blipFill>
        <p:spPr bwMode="auto">
          <a:xfrm>
            <a:off x="3863784" y="2337777"/>
            <a:ext cx="2436408" cy="2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Mandy\Curriculum Implantatprothetik\Rothe,Karin\k Übertragungsschlüssel fixiert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2589" r="13774" b="13949"/>
          <a:stretch/>
        </p:blipFill>
        <p:spPr bwMode="auto">
          <a:xfrm>
            <a:off x="6539844" y="2337777"/>
            <a:ext cx="2352636" cy="2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8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71800" y="4787860"/>
            <a:ext cx="333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Funktionslöffel für Sammelabformung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Sammelabformung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8194" name="Picture 2" descr="D:\Mandy\Curriculum Implantatprothetik\Rothe,Karin\j FU-Löffel auf Mode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2697" r="20152" b="11233"/>
          <a:stretch/>
        </p:blipFill>
        <p:spPr bwMode="auto">
          <a:xfrm>
            <a:off x="899592" y="1988840"/>
            <a:ext cx="3206655" cy="2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andy\Curriculum Implantatprothetik\Rothe,Karin\j1 FU-Löff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18800" r="20995" b="11442"/>
          <a:stretch/>
        </p:blipFill>
        <p:spPr bwMode="auto">
          <a:xfrm>
            <a:off x="4788024" y="1690451"/>
            <a:ext cx="3600247" cy="29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45941" y="4715852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Umspritzen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der Käppchen mit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Impregum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Sammelabformung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9219" name="Picture 3" descr="D:\Mandy\Curriculum Implantatprothetik\Rothe,Karin\k1 Abformu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7" t="31609" r="19353" b="18791"/>
          <a:stretch/>
        </p:blipFill>
        <p:spPr bwMode="auto">
          <a:xfrm>
            <a:off x="3526851" y="1782108"/>
            <a:ext cx="2226023" cy="17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Mandy\Curriculum Implantatprothetik\Rothe,Karin\k2 Abformu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9" t="30983" r="14371" b="25625"/>
          <a:stretch/>
        </p:blipFill>
        <p:spPr bwMode="auto">
          <a:xfrm>
            <a:off x="251520" y="2616627"/>
            <a:ext cx="2998120" cy="18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Mandy\Curriculum Implantatprothetik\Rothe,Karin\k3 Abformu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735" r="16789" b="18632"/>
          <a:stretch/>
        </p:blipFill>
        <p:spPr bwMode="auto">
          <a:xfrm>
            <a:off x="6012160" y="2616627"/>
            <a:ext cx="2851574" cy="18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55576" y="529516"/>
            <a:ext cx="316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PATIENTIN   </a:t>
            </a:r>
            <a:r>
              <a:rPr lang="de-DE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GEB. 1946</a:t>
            </a:r>
            <a:endParaRPr lang="de-DE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692696" y="7893496"/>
            <a:ext cx="76068" cy="45719"/>
          </a:xfrm>
        </p:spPr>
        <p:txBody>
          <a:bodyPr/>
          <a:lstStyle/>
          <a:p>
            <a:r>
              <a:rPr lang="de-DE" sz="100" dirty="0" smtClean="0"/>
              <a:t>PATIENTIN, geb. 1959</a:t>
            </a:r>
            <a:endParaRPr lang="de-DE" sz="100" dirty="0"/>
          </a:p>
        </p:txBody>
      </p:sp>
      <p:sp>
        <p:nvSpPr>
          <p:cNvPr id="6" name="Textfeld 21"/>
          <p:cNvSpPr txBox="1"/>
          <p:nvPr/>
        </p:nvSpPr>
        <p:spPr>
          <a:xfrm>
            <a:off x="1003526" y="3140968"/>
            <a:ext cx="69638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Therapie: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Extraktion der nicht mehr erhaltungswürdigen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Zähne 15,13 und 23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rgbClr val="92D050"/>
                </a:solidFill>
              </a:rPr>
              <a:t>DVT – Planung  (von  </a:t>
            </a:r>
            <a:r>
              <a:rPr lang="de-DE" dirty="0" smtClean="0">
                <a:solidFill>
                  <a:srgbClr val="92D050"/>
                </a:solidFill>
              </a:rPr>
              <a:t>07/2014):    Implantation </a:t>
            </a:r>
            <a:r>
              <a:rPr lang="de-DE" dirty="0" err="1" smtClean="0">
                <a:solidFill>
                  <a:srgbClr val="92D050"/>
                </a:solidFill>
              </a:rPr>
              <a:t>regio</a:t>
            </a:r>
            <a:r>
              <a:rPr lang="de-DE" dirty="0" smtClean="0">
                <a:solidFill>
                  <a:srgbClr val="92D050"/>
                </a:solidFill>
              </a:rPr>
              <a:t> 16,15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Notwendigkeit  der Sinusbodenelevation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16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Implantation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einzeitig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externen Sinuslift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16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feld 22"/>
          <p:cNvSpPr txBox="1"/>
          <p:nvPr/>
        </p:nvSpPr>
        <p:spPr>
          <a:xfrm>
            <a:off x="1003526" y="1386642"/>
            <a:ext cx="724088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10 Jahre </a:t>
            </a: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alte insuffiziente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Teleskopprothese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Schmerzen an den 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Teleskopzähnen 15, 13 und 23 mit Lockerungsgrad II-III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Teleskopzahn 15 frakturiert, 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devital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0817" y="5219908"/>
            <a:ext cx="819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Sammelabdruck mit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Impregum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und Unterschichtung des Innenteleskops Zahn 25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72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Sammelabformung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10242" name="Picture 2" descr="D:\Mandy\Curriculum Implantatprothetik\Rothe,Karin\l Abdru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9284" r="19090" b="20243"/>
          <a:stretch/>
        </p:blipFill>
        <p:spPr bwMode="auto">
          <a:xfrm>
            <a:off x="460817" y="1628800"/>
            <a:ext cx="4471223" cy="34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Mandy\Curriculum Implantatprothetik\Rothe,Karin\l2 Abdru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9987" r="11498"/>
          <a:stretch/>
        </p:blipFill>
        <p:spPr bwMode="auto">
          <a:xfrm>
            <a:off x="5292080" y="2384103"/>
            <a:ext cx="3363701" cy="26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6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70558" y="4725144"/>
            <a:ext cx="3740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Bestimmung der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Bißhöhe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– 59 mm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Bissnahme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4999373" y="4725144"/>
            <a:ext cx="367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Bestimmung der Ruheschwebe – 61 mm</a:t>
            </a:r>
            <a:endParaRPr lang="de-DE" dirty="0"/>
          </a:p>
        </p:txBody>
      </p:sp>
      <p:pic>
        <p:nvPicPr>
          <p:cNvPr id="11267" name="Picture 3" descr="D:\Mandy\Curriculum Implantatprothetik\Rothe,Karin\m1 Bisshöh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t="16263" r="17441"/>
          <a:stretch/>
        </p:blipFill>
        <p:spPr bwMode="auto">
          <a:xfrm>
            <a:off x="576199" y="1805406"/>
            <a:ext cx="2699657" cy="277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Mandy\Curriculum Implantatprothetik\Rothe,Karin\m2 Ruheschweb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5" t="1481" r="21846" b="8569"/>
          <a:stretch/>
        </p:blipFill>
        <p:spPr bwMode="auto">
          <a:xfrm>
            <a:off x="4999372" y="1805406"/>
            <a:ext cx="2668972" cy="277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78778" r="67093"/>
          <a:stretch/>
        </p:blipFill>
        <p:spPr bwMode="auto">
          <a:xfrm>
            <a:off x="3419872" y="3562314"/>
            <a:ext cx="890894" cy="10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t="77146" r="63966"/>
          <a:stretch/>
        </p:blipFill>
        <p:spPr bwMode="auto">
          <a:xfrm>
            <a:off x="7805599" y="3562314"/>
            <a:ext cx="870857" cy="10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7" y="4681614"/>
            <a:ext cx="288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Bissnahme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auf Modell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Bissnahme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3675497" y="5157192"/>
            <a:ext cx="507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Bissnahme</a:t>
            </a:r>
            <a:r>
              <a:rPr lang="de-DE" dirty="0" smtClean="0"/>
              <a:t> in situ mit Mittellinie, Eckzahnlinie, Lachlinien</a:t>
            </a:r>
            <a:endParaRPr lang="de-DE" dirty="0"/>
          </a:p>
        </p:txBody>
      </p:sp>
      <p:pic>
        <p:nvPicPr>
          <p:cNvPr id="11266" name="Picture 2" descr="D:\Mandy\Curriculum Implantatprothetik\Rothe,Karin\m Bissnahme auf Mode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3213" r="22051" b="11787"/>
          <a:stretch/>
        </p:blipFill>
        <p:spPr bwMode="auto">
          <a:xfrm>
            <a:off x="323527" y="1918319"/>
            <a:ext cx="2884715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Mandy\Curriculum Implantatprothetik\Rothe,Karin\m6 Bissnah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5720" r="18458" b="14603"/>
          <a:stretch/>
        </p:blipFill>
        <p:spPr bwMode="auto">
          <a:xfrm>
            <a:off x="3675498" y="1461621"/>
            <a:ext cx="2599504" cy="22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Mandy\Curriculum Implantatprothetik\Rothe,Karin\m5 Bissnahm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3" t="13207" r="23754" b="21038"/>
          <a:stretch/>
        </p:blipFill>
        <p:spPr bwMode="auto">
          <a:xfrm>
            <a:off x="6664154" y="1461621"/>
            <a:ext cx="2084157" cy="22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Mandy\Curriculum Implantatprothetik\Rothe,Karin\m7 Bissnahm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t="43184" r="31365" b="30491"/>
          <a:stretch/>
        </p:blipFill>
        <p:spPr bwMode="auto">
          <a:xfrm>
            <a:off x="5321045" y="3861048"/>
            <a:ext cx="2354627" cy="109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7966" y="4437112"/>
            <a:ext cx="813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Funktionsanalytische Maßnahme - Gesichtsbogen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Bissnahme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13314" name="Picture 2" descr="D:\Mandy\Curriculum Implantatprothetik\Rothe,Karin\n Gesichtsboge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52705" r="6088" b="8007"/>
          <a:stretch/>
        </p:blipFill>
        <p:spPr bwMode="auto">
          <a:xfrm>
            <a:off x="4941101" y="2884443"/>
            <a:ext cx="3159291" cy="126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Mandy\Curriculum Implantatprothetik\Rothe,Karin\n1 Gesichtsbog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33948" r="14253" b="7050"/>
          <a:stretch/>
        </p:blipFill>
        <p:spPr bwMode="auto">
          <a:xfrm>
            <a:off x="477966" y="2184996"/>
            <a:ext cx="3980190" cy="196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11135" y="4684494"/>
            <a:ext cx="813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Gerüstanprobe mit zweiter Bissregistrierung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2050" name="Picture 2" descr="D:\Mandy\Curriculum Implantatprothetik\Rothe,Karin\o 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4" t="12953" r="24346" b="8025"/>
          <a:stretch/>
        </p:blipFill>
        <p:spPr bwMode="auto">
          <a:xfrm>
            <a:off x="477966" y="2315344"/>
            <a:ext cx="2388197" cy="2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Rothe,Karin\o 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18805" r="20974" b="18117"/>
          <a:stretch/>
        </p:blipFill>
        <p:spPr bwMode="auto">
          <a:xfrm>
            <a:off x="3305507" y="1668016"/>
            <a:ext cx="248046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ndy\Curriculum Implantatprothetik\Rothe,Karin\o 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1" t="9712" r="18934" b="7142"/>
          <a:stretch/>
        </p:blipFill>
        <p:spPr bwMode="auto">
          <a:xfrm>
            <a:off x="6177306" y="2315343"/>
            <a:ext cx="2529188" cy="219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99593" y="486916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 mit Innenteleskopen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3074" name="Picture 2" descr="D:\Mandy\Curriculum Implantatprothetik\Rothe,Karin\o 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8" t="18866" r="18177"/>
          <a:stretch/>
        </p:blipFill>
        <p:spPr bwMode="auto">
          <a:xfrm>
            <a:off x="899592" y="1905928"/>
            <a:ext cx="3325639" cy="28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ndy\Curriculum Implantatprothetik\Rothe,Karin\o 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6260" r="12490"/>
          <a:stretch/>
        </p:blipFill>
        <p:spPr bwMode="auto">
          <a:xfrm>
            <a:off x="4908208" y="1905929"/>
            <a:ext cx="3336200" cy="281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7966" y="4731283"/>
            <a:ext cx="823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Darstellung der Einschubrichtung am Modell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4098" name="Picture 2" descr="D:\Mandy\Curriculum Implantatprothetik\Rothe,Karin\o 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12839" r="9855" b="2840"/>
          <a:stretch/>
        </p:blipFill>
        <p:spPr bwMode="auto">
          <a:xfrm>
            <a:off x="477966" y="2116832"/>
            <a:ext cx="3878076" cy="24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andy\Curriculum Implantatprothetik\Rothe,Karin\o 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11231" r="8030" b="10739"/>
          <a:stretch/>
        </p:blipFill>
        <p:spPr bwMode="auto">
          <a:xfrm>
            <a:off x="4657193" y="2116832"/>
            <a:ext cx="4060372" cy="24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571836"/>
            <a:ext cx="404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Innenteleskope in situ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5122" name="Picture 2" descr="D:\Mandy\Curriculum Implantatprothetik\Rothe,Karin\o Innenkonis in situ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3572" r="12633" b="30357"/>
          <a:stretch/>
        </p:blipFill>
        <p:spPr bwMode="auto">
          <a:xfrm>
            <a:off x="395536" y="2086888"/>
            <a:ext cx="4043296" cy="23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andy\Curriculum Implantatprothetik\Rothe,Karin\o1 Gerüst in situ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5930" r="12788" b="23059"/>
          <a:stretch/>
        </p:blipFill>
        <p:spPr bwMode="auto">
          <a:xfrm>
            <a:off x="4932040" y="2086888"/>
            <a:ext cx="3815307" cy="23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932040" y="4571836"/>
            <a:ext cx="381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Sekundärgerüst in situ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9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7967" y="4869160"/>
            <a:ext cx="360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Gerüst mit Bissregistrierung in situ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6146" name="Picture 2" descr="D:\Mandy\Curriculum Implantatprothetik\Rothe,Karin\o2 Gerüst mit Zwischenbiss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0270" r="5462" b="18300"/>
          <a:stretch/>
        </p:blipFill>
        <p:spPr bwMode="auto">
          <a:xfrm>
            <a:off x="454246" y="2348880"/>
            <a:ext cx="3629494" cy="23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Mandy\Curriculum Implantatprothetik\Rothe,Karin\o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7" t="7524" r="22723"/>
          <a:stretch/>
        </p:blipFill>
        <p:spPr bwMode="auto">
          <a:xfrm>
            <a:off x="5004048" y="1371734"/>
            <a:ext cx="1745155" cy="27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andy\Curriculum Implantatprothetik\Rothe,Karin\o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3" t="2" r="18021" b="-113"/>
          <a:stretch/>
        </p:blipFill>
        <p:spPr bwMode="auto">
          <a:xfrm>
            <a:off x="7043033" y="2094305"/>
            <a:ext cx="1688299" cy="25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004049" y="4869160"/>
            <a:ext cx="373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Darstellung Seitenprofil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11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705" y="4684494"/>
            <a:ext cx="805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Modelle mit Sekundärgerüst und zweiter Bissregistrierung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Gerüstanprobe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Juni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7170" name="Picture 2" descr="D:\Mandy\Curriculum Implantatprothetik\Rothe,Karin\o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8161" r="20398" b="40257"/>
          <a:stretch/>
        </p:blipFill>
        <p:spPr bwMode="auto">
          <a:xfrm>
            <a:off x="539705" y="2190004"/>
            <a:ext cx="3814588" cy="23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andy\Curriculum Implantatprothetik\Rothe,Karin\o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t="10497" r="27683" b="39953"/>
          <a:stretch/>
        </p:blipFill>
        <p:spPr bwMode="auto">
          <a:xfrm>
            <a:off x="4788024" y="2190003"/>
            <a:ext cx="3807025" cy="231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 flipV="1">
            <a:off x="-1404664" y="65253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39552" y="404664"/>
            <a:ext cx="6298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ÜBERBLICK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DIAGNOSTIK UND PLANUNG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Mai-Juli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45942" y="2627620"/>
            <a:ext cx="251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Panoramaaufnahme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067944" y="5291916"/>
            <a:ext cx="465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 - Aufnahmen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idx="4294967295"/>
          </p:nvPr>
        </p:nvSpPr>
        <p:spPr>
          <a:xfrm flipV="1">
            <a:off x="-1692696" y="7965504"/>
            <a:ext cx="88560" cy="89627"/>
          </a:xfrm>
        </p:spPr>
        <p:txBody>
          <a:bodyPr/>
          <a:lstStyle/>
          <a:p>
            <a:r>
              <a:rPr lang="de-DE" sz="100" dirty="0" smtClean="0"/>
              <a:t>Überblick –</a:t>
            </a:r>
            <a:r>
              <a:rPr lang="de-DE" sz="100" baseline="0" dirty="0" smtClean="0"/>
              <a:t> präoperative </a:t>
            </a:r>
            <a:r>
              <a:rPr lang="de-DE" sz="100" baseline="0" dirty="0" err="1" smtClean="0"/>
              <a:t>diagnostik</a:t>
            </a:r>
            <a:endParaRPr lang="de-DE" sz="100" dirty="0"/>
          </a:p>
        </p:txBody>
      </p:sp>
      <p:sp>
        <p:nvSpPr>
          <p:cNvPr id="19" name="Textfeld 18"/>
          <p:cNvSpPr txBox="1"/>
          <p:nvPr/>
        </p:nvSpPr>
        <p:spPr>
          <a:xfrm>
            <a:off x="952938" y="508518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Modelle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" b="13330"/>
          <a:stretch/>
        </p:blipFill>
        <p:spPr bwMode="auto">
          <a:xfrm>
            <a:off x="5277821" y="3350585"/>
            <a:ext cx="2232248" cy="9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4" r="10408" b="54274"/>
          <a:stretch/>
        </p:blipFill>
        <p:spPr bwMode="auto">
          <a:xfrm>
            <a:off x="6707928" y="4380102"/>
            <a:ext cx="921084" cy="8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5" r="9598" b="54816"/>
          <a:stretch/>
        </p:blipFill>
        <p:spPr bwMode="auto">
          <a:xfrm>
            <a:off x="7776356" y="4380102"/>
            <a:ext cx="943590" cy="8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5" b="33869"/>
          <a:stretch/>
        </p:blipFill>
        <p:spPr bwMode="auto">
          <a:xfrm>
            <a:off x="4067944" y="4384129"/>
            <a:ext cx="2014297" cy="84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59631" y="2627620"/>
            <a:ext cx="336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Einzelbilder</a:t>
            </a:r>
            <a:endParaRPr lang="de-DE" dirty="0"/>
          </a:p>
        </p:txBody>
      </p:sp>
      <p:pic>
        <p:nvPicPr>
          <p:cNvPr id="8" name="Picture 2" descr="D:\Mandy\Curriculum Implantatprothetik\Rothe,Karin\1a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30409" r="1434" b="3946"/>
          <a:stretch/>
        </p:blipFill>
        <p:spPr bwMode="auto">
          <a:xfrm>
            <a:off x="5445943" y="1417850"/>
            <a:ext cx="2510433" cy="1147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Mandy\Curriculum Implantatprothetik\Rothe,Karin\1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t="30164" r="32936" b="29917"/>
          <a:stretch/>
        </p:blipFill>
        <p:spPr bwMode="auto">
          <a:xfrm>
            <a:off x="1259632" y="1431488"/>
            <a:ext cx="1520215" cy="1113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Mandy\Curriculum Implantatprothetik\Rothe,Karin\1c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0" t="34503" r="35282" b="25142"/>
          <a:stretch/>
        </p:blipFill>
        <p:spPr bwMode="auto">
          <a:xfrm>
            <a:off x="3203848" y="1431369"/>
            <a:ext cx="1416927" cy="1113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Mandy\Curriculum Implantatprothetik\Rothe,Karin\2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7" t="26730" r="29033" b="30177"/>
          <a:stretch/>
        </p:blipFill>
        <p:spPr bwMode="auto">
          <a:xfrm>
            <a:off x="952938" y="3578721"/>
            <a:ext cx="2133601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9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613887" y="3495605"/>
            <a:ext cx="247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intraoral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51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Gesamtanprobe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2050" name="Picture 2" descr="D:\Mandy\Curriculum Implantatprothetik\Rothe,Karin\p Gesamtanprobe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2656" r="8127" b="24169"/>
          <a:stretch/>
        </p:blipFill>
        <p:spPr bwMode="auto">
          <a:xfrm>
            <a:off x="3613886" y="1784995"/>
            <a:ext cx="2470282" cy="15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ndy\Curriculum Implantatprothetik\Rothe,Karin\p Gesamtanprobe Frontal_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20188" r="11032" b="13285"/>
          <a:stretch/>
        </p:blipFill>
        <p:spPr bwMode="auto">
          <a:xfrm>
            <a:off x="518530" y="2572495"/>
            <a:ext cx="2757326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andy\Curriculum Implantatprothetik\Rothe,Karin\p Gesamtanprobe Seite_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18398" r="22872" b="11525"/>
          <a:stretch/>
        </p:blipFill>
        <p:spPr bwMode="auto">
          <a:xfrm>
            <a:off x="6375817" y="2572494"/>
            <a:ext cx="2195077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06133" y="4869160"/>
            <a:ext cx="276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Frontalprofil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375816" y="4869160"/>
            <a:ext cx="219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Seitenprofil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1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28317" y="4715852"/>
            <a:ext cx="665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Frontal- und Seitenprofil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35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Gesamtanprobe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3074" name="Picture 2" descr="D:\Mandy\Curriculum Implantatprothetik\Rothe,Karin\p Gesamtanprobe Seite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7" t="2499" r="5630" b="15938"/>
          <a:stretch/>
        </p:blipFill>
        <p:spPr bwMode="auto">
          <a:xfrm>
            <a:off x="5508104" y="1860798"/>
            <a:ext cx="2376264" cy="264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andy\Curriculum Implantatprothetik\Rothe,Karin\p Gesamtanprobe Frontal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3244" r="2536" b="8637"/>
          <a:stretch/>
        </p:blipFill>
        <p:spPr bwMode="auto">
          <a:xfrm>
            <a:off x="1228318" y="1834400"/>
            <a:ext cx="3314701" cy="26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68891" y="4715852"/>
            <a:ext cx="717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Innenteleskope auf Modell 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1026" name="Picture 2" descr="D:\Mandy\Curriculum Implantatprothetik\Rothe,Karin\q Fertigstellung_Modell_Abutments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3709" r="12717" b="9680"/>
          <a:stretch/>
        </p:blipFill>
        <p:spPr bwMode="auto">
          <a:xfrm>
            <a:off x="968890" y="1952228"/>
            <a:ext cx="35718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ndy\Curriculum Implantatprothetik\Rothe,Karin\q Fertigstellung_Modell_Abutments_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3518" r="15892" b="14265"/>
          <a:stretch/>
        </p:blipFill>
        <p:spPr bwMode="auto">
          <a:xfrm>
            <a:off x="4791819" y="1952228"/>
            <a:ext cx="33528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1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70625" y="4366845"/>
            <a:ext cx="325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Direkt verklebte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Abutments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mit Innenteleskop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2050" name="Picture 2" descr="D:\Mandy\Curriculum Implantatprothetik\Rothe,Karin\q Fertigstellung_Modell-Prothese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16679"/>
          <a:stretch/>
        </p:blipFill>
        <p:spPr bwMode="auto">
          <a:xfrm>
            <a:off x="4427984" y="1988841"/>
            <a:ext cx="3975868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Rothe,Karin\q Fertigstellung_ Abutments verklebt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14974" r="7486" b="16679"/>
          <a:stretch/>
        </p:blipFill>
        <p:spPr bwMode="auto">
          <a:xfrm>
            <a:off x="770624" y="1988841"/>
            <a:ext cx="325845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427984" y="4355812"/>
            <a:ext cx="397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Gaumenfreie fertiggestellte Prothese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6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4305870"/>
            <a:ext cx="3272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Darstellung des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Emergenzprofils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nach Entfernung der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Gingivaformer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15 und 16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3074" name="Picture 2" descr="D:\Mandy\Curriculum Implantatprothetik\Rothe,Karin\r Emergenzprofil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3438" r="12163" b="19721"/>
          <a:stretch/>
        </p:blipFill>
        <p:spPr bwMode="auto">
          <a:xfrm>
            <a:off x="179512" y="2251930"/>
            <a:ext cx="3272684" cy="196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ndy\Curriculum Implantatprothetik\Rothe,Karin\r Teleskope in situ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3173" r="11280" b="15890"/>
          <a:stretch/>
        </p:blipFill>
        <p:spPr bwMode="auto">
          <a:xfrm>
            <a:off x="3779912" y="1954113"/>
            <a:ext cx="3264793" cy="22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779912" y="4294837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Innenenteleskope</a:t>
            </a:r>
            <a:r>
              <a:rPr lang="de-DE" dirty="0" smtClean="0"/>
              <a:t> in situ mit Röntgen-Kontrollbild der </a:t>
            </a:r>
            <a:r>
              <a:rPr lang="de-DE" dirty="0" err="1" smtClean="0"/>
              <a:t>Abutments</a:t>
            </a:r>
            <a:r>
              <a:rPr lang="de-DE" dirty="0" smtClean="0"/>
              <a:t> mit verklebten Innenteleskopen</a:t>
            </a:r>
          </a:p>
          <a:p>
            <a:pPr algn="ctr"/>
            <a:r>
              <a:rPr lang="de-DE" dirty="0" err="1" smtClean="0"/>
              <a:t>regio</a:t>
            </a:r>
            <a:r>
              <a:rPr lang="de-DE" dirty="0" smtClean="0"/>
              <a:t> 15 und 16</a:t>
            </a:r>
            <a:endParaRPr lang="de-DE" dirty="0"/>
          </a:p>
        </p:txBody>
      </p:sp>
      <p:pic>
        <p:nvPicPr>
          <p:cNvPr id="4098" name="Picture 2" descr="D:\Mandy\Curriculum Implantatprothetik\Rothe,Karin\1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34928" r="33973" b="24089"/>
          <a:stretch/>
        </p:blipFill>
        <p:spPr bwMode="auto">
          <a:xfrm>
            <a:off x="7167863" y="2876310"/>
            <a:ext cx="1796625" cy="1344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5" y="4437112"/>
            <a:ext cx="349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Verschluss der Schraubenöffnung mit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Bosworth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TRIM®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4098" name="Picture 2" descr="D:\Mandy\Curriculum Implantatprothetik\Rothe,Karin\r Trim-Verschluss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2444" r="8257" b="30056"/>
          <a:stretch/>
        </p:blipFill>
        <p:spPr bwMode="auto">
          <a:xfrm>
            <a:off x="827584" y="2235696"/>
            <a:ext cx="34956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andy\Curriculum Implantatprothetik\Rothe,Karin\s Prothese vor Zementierung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2856" r="6094" b="11789"/>
          <a:stretch/>
        </p:blipFill>
        <p:spPr bwMode="auto">
          <a:xfrm>
            <a:off x="4860032" y="1702295"/>
            <a:ext cx="3381376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860033" y="4437112"/>
            <a:ext cx="338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Prothese mit Innenteleskopen zur Eingliederung vorbereitet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756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06214" y="4931876"/>
            <a:ext cx="664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Kontrollbild nach Zementierung der Innenteleskope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 - Kontrollbild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6146" name="Picture 2" descr="D:\Mandy\Curriculum Implantatprothetik\Rothe,Karin\t OPG-Abschluss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17303" r="13462" b="11005"/>
          <a:stretch/>
        </p:blipFill>
        <p:spPr bwMode="auto">
          <a:xfrm rot="16200000">
            <a:off x="2891248" y="-158583"/>
            <a:ext cx="3270701" cy="664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1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4643844"/>
            <a:ext cx="751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Klinische Situation nach Eingliederung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5122" name="Picture 2" descr="D:\Mandy\Curriculum Implantatprothetik\Rothe,Karin\r Prothese in situ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6596" r="2063" b="16216"/>
          <a:stretch/>
        </p:blipFill>
        <p:spPr bwMode="auto">
          <a:xfrm>
            <a:off x="4932040" y="2084438"/>
            <a:ext cx="3409950" cy="23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andy\Curriculum Implantatprothetik\Rothe,Karin\u Fertigstellung_Profil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19646" r="19199" b="24387"/>
          <a:stretch/>
        </p:blipFill>
        <p:spPr bwMode="auto">
          <a:xfrm>
            <a:off x="827584" y="2394703"/>
            <a:ext cx="3456384" cy="20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99593" y="4715852"/>
            <a:ext cx="73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Frontal- und Seitenprofil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008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Prothetische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Fertigstellung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August 2015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2050" name="Picture 2" descr="D:\Mandy\Curriculum Implantatprothetik\Rothe,Karin\u Fertigstellung_Profil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4838" r="6986" b="5794"/>
          <a:stretch/>
        </p:blipFill>
        <p:spPr bwMode="auto">
          <a:xfrm>
            <a:off x="899592" y="1942703"/>
            <a:ext cx="38671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andy\Curriculum Implantatprothetik\Rothe,Karin\u Fertigstellung_Profil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5303" r="27300" b="5780"/>
          <a:stretch/>
        </p:blipFill>
        <p:spPr bwMode="auto">
          <a:xfrm>
            <a:off x="5580112" y="1485503"/>
            <a:ext cx="26860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 flipV="1">
            <a:off x="-1476672" y="7965504"/>
            <a:ext cx="45719" cy="72008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dirty="0" smtClean="0"/>
              <a:t> – </a:t>
            </a:r>
            <a:r>
              <a:rPr lang="de-DE" sz="100" dirty="0" err="1" smtClean="0"/>
              <a:t>opg</a:t>
            </a:r>
            <a:r>
              <a:rPr lang="de-DE" sz="100" dirty="0" smtClean="0"/>
              <a:t>-Ansicht</a:t>
            </a:r>
            <a:endParaRPr lang="de-DE" sz="1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5237" y="404664"/>
            <a:ext cx="6398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AUSGANGSSITUATION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Röntgendiagnostik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0275" y="9087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Mai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5237" y="4797152"/>
            <a:ext cx="8115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Schmerzen an den Teleskopzähnen 15,13 und 23 mit Lockerungsgrad II-III und </a:t>
            </a:r>
          </a:p>
          <a:p>
            <a:pPr algn="ctr"/>
            <a:r>
              <a:rPr lang="de-DE" dirty="0" smtClean="0"/>
              <a:t>frakturiertem Zahn 15</a:t>
            </a:r>
          </a:p>
        </p:txBody>
      </p:sp>
      <p:pic>
        <p:nvPicPr>
          <p:cNvPr id="10" name="Picture 2" descr="D:\Mandy\Curriculum Implantatprothetik\Rothe,Karin\1a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30409" r="1434" b="3946"/>
          <a:stretch/>
        </p:blipFill>
        <p:spPr bwMode="auto">
          <a:xfrm>
            <a:off x="555237" y="1896575"/>
            <a:ext cx="6032987" cy="2756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andy\Curriculum Implantatprothetik\Rothe,Karin\1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t="30164" r="32936" b="29917"/>
          <a:stretch/>
        </p:blipFill>
        <p:spPr bwMode="auto">
          <a:xfrm>
            <a:off x="6804248" y="3285894"/>
            <a:ext cx="1866432" cy="1367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14725" y="404664"/>
            <a:ext cx="534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DIAGNOSTIK –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OPG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472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-1908720" y="7389440"/>
            <a:ext cx="45719" cy="62880"/>
          </a:xfrm>
        </p:spPr>
        <p:txBody>
          <a:bodyPr/>
          <a:lstStyle/>
          <a:p>
            <a:r>
              <a:rPr lang="de-DE" sz="100" dirty="0" err="1" smtClean="0"/>
              <a:t>ausgangssituation</a:t>
            </a:r>
            <a:endParaRPr lang="de-DE" sz="100" dirty="0"/>
          </a:p>
        </p:txBody>
      </p:sp>
      <p:pic>
        <p:nvPicPr>
          <p:cNvPr id="9" name="Picture 2" descr="D:\Mandy\Curriculum Implantatprothetik\Rothe,Karin\1a OPG 12-13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20274" r="15029" b="7833"/>
          <a:stretch/>
        </p:blipFill>
        <p:spPr bwMode="auto">
          <a:xfrm>
            <a:off x="1214044" y="1628800"/>
            <a:ext cx="6839860" cy="2960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214045" y="4725144"/>
            <a:ext cx="6839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Panoramaaufnahme zur präoperativen Diagnostik </a:t>
            </a:r>
            <a:r>
              <a:rPr lang="de-DE" dirty="0" err="1" smtClean="0"/>
              <a:t>regio</a:t>
            </a:r>
            <a:r>
              <a:rPr lang="de-DE" dirty="0" smtClean="0"/>
              <a:t> 15,16</a:t>
            </a:r>
          </a:p>
          <a:p>
            <a:pPr algn="ctr"/>
            <a:r>
              <a:rPr lang="de-DE" dirty="0" smtClean="0"/>
              <a:t>Geringes Knochenangebot </a:t>
            </a:r>
            <a:r>
              <a:rPr lang="de-DE" dirty="0" err="1" smtClean="0"/>
              <a:t>regio</a:t>
            </a:r>
            <a:r>
              <a:rPr lang="de-DE" dirty="0" smtClean="0"/>
              <a:t> 16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2987824" y="2643783"/>
            <a:ext cx="0" cy="137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843808" y="2643783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3131840" y="2631207"/>
            <a:ext cx="0" cy="1497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ogen 16"/>
          <p:cNvSpPr/>
          <p:nvPr/>
        </p:nvSpPr>
        <p:spPr>
          <a:xfrm flipH="1">
            <a:off x="2423555" y="2499767"/>
            <a:ext cx="840506" cy="144016"/>
          </a:xfrm>
          <a:prstGeom prst="arc">
            <a:avLst>
              <a:gd name="adj1" fmla="val 314121"/>
              <a:gd name="adj2" fmla="val 106996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129627" y="5157192"/>
            <a:ext cx="310417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</a:pPr>
            <a:r>
              <a:rPr lang="de-DE" sz="1700" spc="3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Darstellung Sinus </a:t>
            </a:r>
            <a:r>
              <a:rPr lang="de-DE" sz="1700" spc="3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maxillaris</a:t>
            </a:r>
            <a:r>
              <a:rPr lang="de-DE" sz="1700" spc="30" dirty="0" smtClean="0">
                <a:solidFill>
                  <a:srgbClr val="FFFFFF"/>
                </a:solidFill>
              </a:rPr>
              <a:t> </a:t>
            </a:r>
            <a:endParaRPr lang="de-DE" spc="30" dirty="0" smtClean="0">
              <a:solidFill>
                <a:srgbClr val="FFFF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9552" y="404664"/>
            <a:ext cx="481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PRÄOPERATIVE PLANUNG - 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DVT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552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836712" y="7461448"/>
            <a:ext cx="45719" cy="67776"/>
          </a:xfrm>
        </p:spPr>
        <p:txBody>
          <a:bodyPr/>
          <a:lstStyle/>
          <a:p>
            <a:r>
              <a:rPr lang="de-DE" sz="100" dirty="0" smtClean="0"/>
              <a:t>Präoperative </a:t>
            </a:r>
            <a:r>
              <a:rPr lang="de-DE" sz="100" dirty="0" err="1" smtClean="0"/>
              <a:t>diagnostik</a:t>
            </a:r>
            <a:r>
              <a:rPr lang="de-DE" sz="100" baseline="0" dirty="0" smtClean="0"/>
              <a:t> - </a:t>
            </a:r>
            <a:r>
              <a:rPr lang="de-DE" sz="100" baseline="0" dirty="0" err="1" smtClean="0"/>
              <a:t>modelle</a:t>
            </a:r>
            <a:endParaRPr lang="de-DE" sz="100" dirty="0"/>
          </a:p>
        </p:txBody>
      </p:sp>
      <p:sp>
        <p:nvSpPr>
          <p:cNvPr id="6" name="Textfeld 5"/>
          <p:cNvSpPr txBox="1"/>
          <p:nvPr/>
        </p:nvSpPr>
        <p:spPr>
          <a:xfrm>
            <a:off x="4742872" y="2924944"/>
            <a:ext cx="361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Implantatsimulation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regio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15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1" r="9956" b="55143"/>
          <a:stretch/>
        </p:blipFill>
        <p:spPr bwMode="auto">
          <a:xfrm>
            <a:off x="561306" y="3681165"/>
            <a:ext cx="3664591" cy="12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3087" r="9570" b="53908"/>
          <a:stretch/>
        </p:blipFill>
        <p:spPr bwMode="auto">
          <a:xfrm>
            <a:off x="4742872" y="1546061"/>
            <a:ext cx="3614411" cy="126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5" b="34026"/>
          <a:stretch/>
        </p:blipFill>
        <p:spPr bwMode="auto">
          <a:xfrm>
            <a:off x="5129627" y="3681165"/>
            <a:ext cx="3104179" cy="13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" b="13330"/>
          <a:stretch/>
        </p:blipFill>
        <p:spPr bwMode="auto">
          <a:xfrm>
            <a:off x="748294" y="1484784"/>
            <a:ext cx="3290614" cy="138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60959" y="2924944"/>
            <a:ext cx="378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OPG-Ansicht mit Positionierungsschablone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77702" y="5141803"/>
            <a:ext cx="366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Implantatsimulation</a:t>
            </a:r>
            <a:r>
              <a:rPr lang="de-DE" dirty="0" smtClean="0"/>
              <a:t> </a:t>
            </a:r>
            <a:r>
              <a:rPr lang="de-DE" dirty="0" err="1" smtClean="0"/>
              <a:t>regio</a:t>
            </a:r>
            <a:r>
              <a:rPr lang="de-DE" dirty="0" smtClean="0"/>
              <a:t>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0859" y="5003884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Implantatsetzung</a:t>
            </a:r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unter Sicht</a:t>
            </a:r>
            <a:endParaRPr lang="de-DE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762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– externer Sinuslift mit Implantation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4099" name="Picture 3" descr="D:\Mandy\Curriculum Implantatprothetik\Rothe,Karin\00 op2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t="21561" r="40916" b="41211"/>
          <a:stretch/>
        </p:blipFill>
        <p:spPr bwMode="auto">
          <a:xfrm>
            <a:off x="2987824" y="1269048"/>
            <a:ext cx="1317321" cy="12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Mandy\Curriculum Implantatprothetik\Rothe,Karin\00 op3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2" t="22500" r="18869" b="38750"/>
          <a:stretch/>
        </p:blipFill>
        <p:spPr bwMode="auto">
          <a:xfrm>
            <a:off x="4816837" y="1268761"/>
            <a:ext cx="135145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Mandy\Curriculum Implantatprothetik\Rothe,Karin\00 op4 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30217" r="28208" b="13911"/>
          <a:stretch/>
        </p:blipFill>
        <p:spPr bwMode="auto">
          <a:xfrm>
            <a:off x="1087032" y="3187440"/>
            <a:ext cx="1778428" cy="17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Mandy\Curriculum Implantatprothetik\Rothe,Karin\00 op5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7" t="5938" r="21551" b="31684"/>
          <a:stretch/>
        </p:blipFill>
        <p:spPr bwMode="auto">
          <a:xfrm>
            <a:off x="6228640" y="3187440"/>
            <a:ext cx="1826679" cy="17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339752" y="2566645"/>
            <a:ext cx="462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Präparation des Knochenfensters und Anheben der </a:t>
            </a:r>
            <a:r>
              <a:rPr lang="de-DE" dirty="0" err="1" smtClean="0"/>
              <a:t>Schneider‘schen</a:t>
            </a:r>
            <a:r>
              <a:rPr lang="de-DE" dirty="0" smtClean="0"/>
              <a:t> Membran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228641" y="5003884"/>
            <a:ext cx="182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Auffüllen mit KEM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1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84195" y="4427820"/>
            <a:ext cx="229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Implantate in situ</a:t>
            </a:r>
          </a:p>
          <a:p>
            <a:pPr algn="ctr"/>
            <a:r>
              <a:rPr lang="de-DE" dirty="0" smtClean="0">
                <a:solidFill>
                  <a:srgbClr val="92D050"/>
                </a:solidFill>
              </a:rPr>
              <a:t>2x </a:t>
            </a:r>
            <a:r>
              <a:rPr lang="de-DE" dirty="0" err="1" smtClean="0">
                <a:solidFill>
                  <a:srgbClr val="92D050"/>
                </a:solidFill>
              </a:rPr>
              <a:t>Fornilimplantat</a:t>
            </a:r>
            <a:r>
              <a:rPr lang="de-DE" dirty="0" smtClean="0">
                <a:solidFill>
                  <a:srgbClr val="92D050"/>
                </a:solidFill>
              </a:rPr>
              <a:t> 3,8x10</a:t>
            </a:r>
            <a:endParaRPr lang="de-DE" dirty="0">
              <a:solidFill>
                <a:srgbClr val="92D05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6132" y="404664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Chirurgische Phase </a:t>
            </a:r>
            <a:r>
              <a:rPr lang="de-DE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</a:t>
            </a:r>
            <a:r>
              <a:rPr lang="de-DE" sz="28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Implantatinsertion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39705" y="908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Juli 2014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 flipV="1">
            <a:off x="-1764704" y="7749480"/>
            <a:ext cx="45719" cy="45719"/>
          </a:xfrm>
        </p:spPr>
        <p:txBody>
          <a:bodyPr/>
          <a:lstStyle/>
          <a:p>
            <a:r>
              <a:rPr lang="de-DE" sz="100" dirty="0" err="1" smtClean="0"/>
              <a:t>Opg</a:t>
            </a:r>
            <a:r>
              <a:rPr lang="de-DE" sz="100" dirty="0" smtClean="0"/>
              <a:t> - </a:t>
            </a:r>
            <a:r>
              <a:rPr lang="de-DE" sz="100" dirty="0" err="1" smtClean="0"/>
              <a:t>kontrollbild</a:t>
            </a:r>
            <a:endParaRPr lang="de-DE" sz="100" dirty="0"/>
          </a:p>
        </p:txBody>
      </p:sp>
      <p:pic>
        <p:nvPicPr>
          <p:cNvPr id="4103" name="Picture 7" descr="D:\Mandy\Curriculum Implantatprothetik\Rothe,Karin\00 op6a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26471" r="29064" b="3219"/>
          <a:stretch/>
        </p:blipFill>
        <p:spPr bwMode="auto">
          <a:xfrm>
            <a:off x="1484194" y="2143729"/>
            <a:ext cx="2295718" cy="21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Mandy\Curriculum Implantatprothetik\Rothe,Karin\00 op8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 t="21532" r="35963" b="19561"/>
          <a:stretch/>
        </p:blipFill>
        <p:spPr bwMode="auto">
          <a:xfrm>
            <a:off x="5247488" y="2152394"/>
            <a:ext cx="2276840" cy="21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161772" y="44278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Primärer Wundverschluss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5147900"/>
            <a:ext cx="750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Kontrollbild nach externen Sinuslift mit </a:t>
            </a:r>
            <a:r>
              <a:rPr lang="de-DE" dirty="0" err="1" smtClean="0"/>
              <a:t>einzeitiger</a:t>
            </a:r>
            <a:r>
              <a:rPr lang="de-DE" dirty="0" smtClean="0"/>
              <a:t> Implantation </a:t>
            </a:r>
            <a:r>
              <a:rPr lang="de-DE" dirty="0" err="1" smtClean="0"/>
              <a:t>regio</a:t>
            </a:r>
            <a:r>
              <a:rPr lang="de-DE" dirty="0" smtClean="0"/>
              <a:t> 15 und 16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06132" y="404664"/>
            <a:ext cx="3345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dirty="0">
                <a:solidFill>
                  <a:srgbClr val="DC9E1F">
                    <a:lumMod val="20000"/>
                    <a:lumOff val="80000"/>
                  </a:srgbClr>
                </a:solidFill>
              </a:rPr>
              <a:t>OPG</a:t>
            </a:r>
            <a:r>
              <a:rPr lang="de-DE" sz="2800" dirty="0">
                <a:solidFill>
                  <a:srgbClr val="DC9E1F">
                    <a:lumMod val="20000"/>
                    <a:lumOff val="80000"/>
                  </a:srgbClr>
                </a:solidFill>
              </a:rPr>
              <a:t> - KONTROLLBILD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908720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 smtClean="0">
                <a:solidFill>
                  <a:srgbClr val="DC9E1F">
                    <a:lumMod val="40000"/>
                    <a:lumOff val="60000"/>
                  </a:srgbClr>
                </a:solidFill>
              </a:rPr>
              <a:t>Juli 2014</a:t>
            </a:r>
            <a:endParaRPr lang="de-DE" dirty="0">
              <a:solidFill>
                <a:srgbClr val="DC9E1F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363" name="Picture 3" descr="D:\Mandy\Curriculum Implantatprothetik\Rothe,Karin\1b OPG 1-14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20008" r="13888" b="5079"/>
          <a:stretch/>
        </p:blipFill>
        <p:spPr bwMode="auto">
          <a:xfrm>
            <a:off x="827584" y="1626851"/>
            <a:ext cx="7508338" cy="338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8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666</Words>
  <Application>Microsoft Office PowerPoint</Application>
  <PresentationFormat>Bildschirmpräsentation (4:3)</PresentationFormat>
  <Paragraphs>188</Paragraphs>
  <Slides>38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39" baseType="lpstr">
      <vt:lpstr>Horizon</vt:lpstr>
      <vt:lpstr>PowerPoint-Präsentation</vt:lpstr>
      <vt:lpstr>PATIENTIN, geb. 1959</vt:lpstr>
      <vt:lpstr>Überblick – präoperative diagnostik</vt:lpstr>
      <vt:lpstr>Präoperative diagnostik – opg-Ansicht</vt:lpstr>
      <vt:lpstr>ausgangssituation</vt:lpstr>
      <vt:lpstr>Präoperative diagnostik - modelle</vt:lpstr>
      <vt:lpstr>Opg - kontrollbild</vt:lpstr>
      <vt:lpstr>Opg - kontrollbild</vt:lpstr>
      <vt:lpstr>PowerPoint-Präsentation</vt:lpstr>
      <vt:lpstr>PowerPoint-Präsentation</vt:lpstr>
      <vt:lpstr>PowerPoint-Präsentation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  <vt:lpstr>Opg - kontrollbild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Fallstudienpräsentatio aus dem Zahnlabor</dc:title>
  <dc:creator>Marko</dc:creator>
  <cp:lastModifiedBy>Platz3</cp:lastModifiedBy>
  <cp:revision>307</cp:revision>
  <dcterms:created xsi:type="dcterms:W3CDTF">2012-09-01T19:30:35Z</dcterms:created>
  <dcterms:modified xsi:type="dcterms:W3CDTF">2015-12-02T14:01:44Z</dcterms:modified>
</cp:coreProperties>
</file>