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84" r:id="rId4"/>
    <p:sldId id="283" r:id="rId5"/>
    <p:sldId id="271" r:id="rId6"/>
    <p:sldId id="259" r:id="rId7"/>
    <p:sldId id="301" r:id="rId8"/>
    <p:sldId id="260" r:id="rId9"/>
    <p:sldId id="261" r:id="rId10"/>
    <p:sldId id="273" r:id="rId11"/>
    <p:sldId id="279" r:id="rId12"/>
    <p:sldId id="302" r:id="rId13"/>
    <p:sldId id="289" r:id="rId14"/>
    <p:sldId id="264" r:id="rId15"/>
    <p:sldId id="298" r:id="rId16"/>
    <p:sldId id="293" r:id="rId17"/>
    <p:sldId id="299" r:id="rId18"/>
    <p:sldId id="303" r:id="rId19"/>
    <p:sldId id="306" r:id="rId20"/>
    <p:sldId id="307" r:id="rId21"/>
    <p:sldId id="309" r:id="rId22"/>
    <p:sldId id="305" r:id="rId23"/>
    <p:sldId id="304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5252" autoAdjust="0"/>
  </p:normalViewPr>
  <p:slideViewPr>
    <p:cSldViewPr>
      <p:cViewPr varScale="1">
        <p:scale>
          <a:sx n="70" d="100"/>
          <a:sy n="70" d="100"/>
        </p:scale>
        <p:origin x="-12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0DBCA-47FD-4A39-84D0-984167D0D5D4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5652C-5344-4579-9AFB-61A78DA2C08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85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38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38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54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66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30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511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51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15"/>
          <p:cNvCxnSpPr/>
          <p:nvPr userDrawn="1"/>
        </p:nvCxnSpPr>
        <p:spPr>
          <a:xfrm>
            <a:off x="539552" y="35024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19"/>
          <p:cNvSpPr txBox="1"/>
          <p:nvPr userDrawn="1"/>
        </p:nvSpPr>
        <p:spPr>
          <a:xfrm>
            <a:off x="7452321" y="133148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Pat.</a:t>
            </a:r>
            <a:r>
              <a:rPr lang="de-DE" sz="1050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geb. 1959</a:t>
            </a:r>
            <a:endParaRPr lang="de-DE" sz="1050" dirty="0">
              <a:solidFill>
                <a:srgbClr val="FF0000"/>
              </a:solidFill>
            </a:endParaRPr>
          </a:p>
        </p:txBody>
      </p:sp>
      <p:sp>
        <p:nvSpPr>
          <p:cNvPr id="9" name="Textfeld 16"/>
          <p:cNvSpPr txBox="1"/>
          <p:nvPr userDrawn="1"/>
        </p:nvSpPr>
        <p:spPr>
          <a:xfrm>
            <a:off x="445398" y="52752"/>
            <a:ext cx="628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Fall 1  → Indikation: Festsitzender Zahnersatz </a:t>
            </a:r>
            <a:endParaRPr lang="de-DE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Abgerundetes Rechteck 5"/>
          <p:cNvSpPr/>
          <p:nvPr userDrawn="1"/>
        </p:nvSpPr>
        <p:spPr>
          <a:xfrm>
            <a:off x="1835696" y="6176230"/>
            <a:ext cx="5472608" cy="504056"/>
          </a:xfrm>
          <a:prstGeom prst="roundRect">
            <a:avLst/>
          </a:prstGeom>
          <a:gradFill>
            <a:gsLst>
              <a:gs pos="26000">
                <a:srgbClr val="1F497D">
                  <a:lumMod val="60000"/>
                  <a:lumOff val="40000"/>
                  <a:alpha val="9000"/>
                </a:srgbClr>
              </a:gs>
              <a:gs pos="6000">
                <a:srgbClr val="4F81BD">
                  <a:tint val="44500"/>
                  <a:satMod val="160000"/>
                  <a:alpha val="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2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4561548" y="6159735"/>
            <a:ext cx="2746756" cy="561856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400000" scaled="0"/>
          </a:gra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Zahnärztin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Mandy </a:t>
            </a:r>
            <a:r>
              <a:rPr kumimoji="0" lang="de-DE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Frommann-Stoltenburg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Müllerstraße </a:t>
            </a: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6, 13353 Berlin</a:t>
            </a:r>
          </a:p>
        </p:txBody>
      </p:sp>
      <p:pic>
        <p:nvPicPr>
          <p:cNvPr id="11" name="Picture 2" descr="D:\__GF2\Texte\Stolt\REZA\Logos\Kopf-1.t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411760" y="6247228"/>
            <a:ext cx="364766" cy="362060"/>
          </a:xfrm>
          <a:prstGeom prst="rect">
            <a:avLst/>
          </a:prstGeom>
          <a:gradFill>
            <a:gsLst>
              <a:gs pos="26000">
                <a:srgbClr val="1F497D">
                  <a:lumMod val="60000"/>
                  <a:lumOff val="40000"/>
                  <a:alpha val="9000"/>
                </a:srgbClr>
              </a:gs>
              <a:gs pos="6000">
                <a:srgbClr val="4F81BD">
                  <a:tint val="44500"/>
                  <a:satMod val="160000"/>
                  <a:alpha val="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2400000" scaled="0"/>
          </a:gradFill>
          <a:scene3d>
            <a:camera prst="orthographicFront"/>
            <a:lightRig rig="threePt" dir="t"/>
          </a:scene3d>
          <a:sp3d/>
        </p:spPr>
      </p:pic>
      <p:pic>
        <p:nvPicPr>
          <p:cNvPr id="12" name="Picture 3" descr="D:\__GF2\Texte\Stolt\REZA\Logos\Kopf-2.t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59832" y="6247228"/>
            <a:ext cx="367743" cy="362060"/>
          </a:xfrm>
          <a:prstGeom prst="rect">
            <a:avLst/>
          </a:prstGeom>
          <a:gradFill>
            <a:gsLst>
              <a:gs pos="26000">
                <a:srgbClr val="1F497D">
                  <a:lumMod val="60000"/>
                  <a:lumOff val="40000"/>
                  <a:alpha val="9000"/>
                </a:srgbClr>
              </a:gs>
              <a:gs pos="6000">
                <a:srgbClr val="4F81BD">
                  <a:tint val="44500"/>
                  <a:satMod val="160000"/>
                  <a:alpha val="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2400000" scaled="0"/>
          </a:gradFill>
          <a:scene3d>
            <a:camera prst="orthographicFront"/>
            <a:lightRig rig="threePt" dir="t"/>
          </a:scene3d>
          <a:sp3d/>
        </p:spPr>
      </p:pic>
      <p:pic>
        <p:nvPicPr>
          <p:cNvPr id="13" name="Picture 4" descr="D:\__GF2\Texte\Stolt\REZA\Logos\Kopf-3.t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707904" y="6247228"/>
            <a:ext cx="364766" cy="362060"/>
          </a:xfrm>
          <a:prstGeom prst="rect">
            <a:avLst/>
          </a:prstGeom>
          <a:gradFill>
            <a:gsLst>
              <a:gs pos="26000">
                <a:srgbClr val="1F497D">
                  <a:lumMod val="60000"/>
                  <a:lumOff val="40000"/>
                  <a:alpha val="9000"/>
                </a:srgbClr>
              </a:gs>
              <a:gs pos="6000">
                <a:srgbClr val="4F81BD">
                  <a:tint val="44500"/>
                  <a:satMod val="160000"/>
                  <a:alpha val="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2400000" scaled="0"/>
          </a:gradFill>
          <a:scene3d>
            <a:camera prst="orthographicFront"/>
            <a:lightRig rig="threePt" dir="t"/>
          </a:scene3d>
          <a:sp3d/>
        </p:spPr>
      </p:pic>
      <p:pic>
        <p:nvPicPr>
          <p:cNvPr id="1026" name="Picture 2" descr="D:\Mandy\Curriculum Implantatprothetik\Liepe,Michael\21 Profi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t="320" r="16104" b="14674"/>
          <a:stretch/>
        </p:blipFill>
        <p:spPr bwMode="auto">
          <a:xfrm>
            <a:off x="8404261" y="52752"/>
            <a:ext cx="419069" cy="41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E2717C1-24DA-4294-9360-D71D4AE16F9E}" type="datetimeFigureOut">
              <a:rPr lang="de-DE" smtClean="0"/>
              <a:pPr/>
              <a:t>01.12.2015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microsoft.com/office/2007/relationships/hdphoto" Target="../media/hdphoto2.wdp"/><Relationship Id="rId4" Type="http://schemas.openxmlformats.org/officeDocument/2006/relationships/image" Target="../media/image61.jpe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0"/>
          <p:cNvSpPr>
            <a:spLocks noGrp="1"/>
          </p:cNvSpPr>
          <p:nvPr>
            <p:ph sz="quarter" idx="13"/>
          </p:nvPr>
        </p:nvSpPr>
        <p:spPr>
          <a:xfrm>
            <a:off x="675262" y="1772816"/>
            <a:ext cx="6914579" cy="324036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de-DE" sz="2400" i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endParaRPr lang="de-DE" sz="2400" i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endParaRPr lang="de-DE" sz="2400" i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2400" b="1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Indikation: herausnehmbar </a:t>
            </a:r>
            <a:r>
              <a:rPr lang="de-DE" sz="2400" i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teleskopierender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   			   Zahnersatz</a:t>
            </a:r>
            <a:endParaRPr lang="de-DE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72593" y="404664"/>
            <a:ext cx="353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FALLPRÄSENTATION</a:t>
            </a:r>
            <a:endParaRPr lang="de-DE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31"/>
          <p:cNvSpPr txBox="1"/>
          <p:nvPr/>
        </p:nvSpPr>
        <p:spPr>
          <a:xfrm>
            <a:off x="241783" y="1772816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Fall 1: Indikation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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pPr lvl="0"/>
            <a:r>
              <a:rPr lang="de-DE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Festsitzender Zahnersatz </a:t>
            </a:r>
            <a:endParaRPr lang="de-DE" sz="3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686961" y="4449886"/>
            <a:ext cx="3793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Implantatinsertion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34, 36, 37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Sofortiges Eindrehen der </a:t>
            </a:r>
            <a:r>
              <a:rPr lang="de-DE" dirty="0" err="1" smtClean="0">
                <a:solidFill>
                  <a:srgbClr val="FF0000"/>
                </a:solidFill>
              </a:rPr>
              <a:t>Gingivaformer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385500"/>
            <a:ext cx="5495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Insertion UK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Januar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D:\Mandy\Curriculum Implantatprothetik\Liepe,Michael\9 UK Implasetzung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500" r="19936" b="31071"/>
          <a:stretch/>
        </p:blipFill>
        <p:spPr bwMode="auto">
          <a:xfrm>
            <a:off x="2686962" y="1772816"/>
            <a:ext cx="379397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732241" y="2348880"/>
            <a:ext cx="1632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r</a:t>
            </a:r>
            <a:r>
              <a:rPr lang="de-DE" dirty="0" err="1" smtClean="0"/>
              <a:t>egio</a:t>
            </a:r>
            <a:r>
              <a:rPr lang="de-DE" dirty="0" smtClean="0"/>
              <a:t> 36 und 37:</a:t>
            </a:r>
          </a:p>
          <a:p>
            <a:pPr algn="ctr"/>
            <a:r>
              <a:rPr lang="de-DE" dirty="0" smtClean="0"/>
              <a:t>General </a:t>
            </a:r>
            <a:r>
              <a:rPr lang="de-DE" dirty="0" err="1" smtClean="0"/>
              <a:t>Implants</a:t>
            </a:r>
            <a:endParaRPr lang="de-DE" dirty="0"/>
          </a:p>
          <a:p>
            <a:pPr algn="ctr"/>
            <a:r>
              <a:rPr lang="de-DE" dirty="0" smtClean="0">
                <a:solidFill>
                  <a:srgbClr val="92D050"/>
                </a:solidFill>
              </a:rPr>
              <a:t>4,3 x 10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55576" y="2348880"/>
            <a:ext cx="1628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r</a:t>
            </a:r>
            <a:r>
              <a:rPr lang="de-DE" dirty="0" err="1" smtClean="0"/>
              <a:t>egio</a:t>
            </a:r>
            <a:r>
              <a:rPr lang="de-DE" dirty="0" smtClean="0"/>
              <a:t> 34:</a:t>
            </a:r>
          </a:p>
          <a:p>
            <a:pPr algn="ctr"/>
            <a:r>
              <a:rPr lang="de-DE" dirty="0" smtClean="0"/>
              <a:t>General </a:t>
            </a:r>
            <a:r>
              <a:rPr lang="de-DE" dirty="0" err="1" smtClean="0"/>
              <a:t>Implants</a:t>
            </a:r>
            <a:endParaRPr lang="de-DE" dirty="0"/>
          </a:p>
          <a:p>
            <a:pPr algn="ctr"/>
            <a:r>
              <a:rPr lang="de-DE" dirty="0" smtClean="0">
                <a:solidFill>
                  <a:srgbClr val="92D050"/>
                </a:solidFill>
              </a:rPr>
              <a:t>3,5 x 10</a:t>
            </a:r>
            <a:endParaRPr lang="de-DE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7224" y="4427820"/>
            <a:ext cx="748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Primärer Wundverschluss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57224" y="392906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2cm von unten kürzen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385500"/>
            <a:ext cx="5365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OK und UK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Januar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0" name="Picture 2" descr="D:\Mandy\Curriculum Implantatprothetik\Liepe,Michael\4e UK Naht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4454" r="11813" b="32959"/>
          <a:stretch/>
        </p:blipFill>
        <p:spPr bwMode="auto">
          <a:xfrm flipH="1">
            <a:off x="5037866" y="2328329"/>
            <a:ext cx="3309258" cy="18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Mandy\Curriculum Implantatprothetik\Liepe,Michael\6c OK Naht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19246" b="32851"/>
          <a:stretch/>
        </p:blipFill>
        <p:spPr bwMode="auto">
          <a:xfrm>
            <a:off x="857223" y="2328329"/>
            <a:ext cx="3363741" cy="18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27584" y="385175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OK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931248" y="386104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UK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7600" y="5075892"/>
            <a:ext cx="712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OPG-Kontrollbild nach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Implantatsetzung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im II. und III. Quadranten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57224" y="392906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2cm von unten kürzen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385500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- Kontrollbild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Januar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D:\Mandy\Curriculum Implantatprothetik\Liepe,Michael\32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24697" r="2585" b="9251"/>
          <a:stretch/>
        </p:blipFill>
        <p:spPr bwMode="auto">
          <a:xfrm>
            <a:off x="1007601" y="1628799"/>
            <a:ext cx="7127346" cy="3312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31147" y="4665968"/>
            <a:ext cx="3212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Freilegung im OK nach 5 Monaten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7528" y="404664"/>
            <a:ext cx="3816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3" descr="D:\Mandy\Curriculum Implantatprothetik\Liepe,Michael\8b OK Freilegung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r="15783" b="33159"/>
          <a:stretch/>
        </p:blipFill>
        <p:spPr bwMode="auto">
          <a:xfrm rot="10800000">
            <a:off x="1131149" y="2192761"/>
            <a:ext cx="3226010" cy="194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Mandy\Curriculum Implantatprothetik\Liepe,Michael\9a KO nach 4 Wochen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9" t="2660" r="24916" b="10192"/>
          <a:stretch/>
        </p:blipFill>
        <p:spPr bwMode="auto">
          <a:xfrm>
            <a:off x="5508104" y="1844824"/>
            <a:ext cx="2329544" cy="26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246043" y="4683736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Zustand nach 5 Monaten im UK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898835" y="378904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OK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390090" y="412072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UK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3766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5122" name="Picture 2" descr="D:\Mandy\Curriculum Implantatprothetik\Liepe,Michael\10a Distanzmessung nach Freilegung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6810" r="22758" b="9628"/>
          <a:stretch/>
        </p:blipFill>
        <p:spPr bwMode="auto">
          <a:xfrm>
            <a:off x="1907704" y="1763486"/>
            <a:ext cx="3384376" cy="27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andy\Curriculum Implantatprothetik\Liepe,Michael\10a Distanzmessung nach Freilegung 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6" t="59164" r="48596" b="13690"/>
          <a:stretch/>
        </p:blipFill>
        <p:spPr bwMode="auto">
          <a:xfrm rot="10800000">
            <a:off x="5796137" y="3316114"/>
            <a:ext cx="1584176" cy="12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907704" y="4612486"/>
            <a:ext cx="547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OK – Distanzmessung : 18 mm </a:t>
            </a:r>
            <a:r>
              <a:rPr lang="de-DE" dirty="0" err="1" smtClean="0"/>
              <a:t>interimplantärer</a:t>
            </a:r>
            <a:r>
              <a:rPr lang="de-DE" dirty="0" smtClean="0"/>
              <a:t> Abstand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Kontraindikation für 3 Implantate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Pfeil nach unten 8"/>
          <p:cNvSpPr/>
          <p:nvPr/>
        </p:nvSpPr>
        <p:spPr>
          <a:xfrm>
            <a:off x="3257854" y="3316114"/>
            <a:ext cx="180020" cy="3289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3" y="4616934"/>
            <a:ext cx="754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Positionierung der Abformhilfen im II. und III. Quadranten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738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- offene Abformung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6146" name="Picture 2" descr="D:\Mandy\Curriculum Implantatprothetik\Liepe,Michael\11 UK Abformpfosten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3114" r="8965" b="13131"/>
          <a:stretch/>
        </p:blipFill>
        <p:spPr bwMode="auto">
          <a:xfrm>
            <a:off x="4942156" y="1813557"/>
            <a:ext cx="343176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Mandy\Curriculum Implantatprothetik\Liepe,Michael\11b OK Abformpfosten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4112" r="3477" b="10888"/>
          <a:stretch/>
        </p:blipFill>
        <p:spPr bwMode="auto">
          <a:xfrm>
            <a:off x="827583" y="1813557"/>
            <a:ext cx="354874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959586" y="406778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OK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931248" y="406778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UK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48161" y="4365104"/>
            <a:ext cx="603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Kontrollbild der Abformhilfen im OK und UK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06132" y="404664"/>
            <a:ext cx="4812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 smtClean="0">
                <a:solidFill>
                  <a:srgbClr val="DC9E1F">
                    <a:lumMod val="20000"/>
                    <a:lumOff val="80000"/>
                  </a:srgbClr>
                </a:solidFill>
              </a:rPr>
              <a:t>Prothetische Phase </a:t>
            </a:r>
            <a:r>
              <a:rPr lang="de-DE" sz="2800" dirty="0" smtClean="0">
                <a:solidFill>
                  <a:srgbClr val="DC9E1F">
                    <a:lumMod val="20000"/>
                    <a:lumOff val="80000"/>
                  </a:srgbClr>
                </a:solidFill>
              </a:rPr>
              <a:t>– Röntgenbild</a:t>
            </a:r>
            <a:endParaRPr lang="de-DE" sz="2800" dirty="0">
              <a:solidFill>
                <a:srgbClr val="DC9E1F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39552" y="908720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 smtClean="0">
                <a:solidFill>
                  <a:srgbClr val="DC9E1F">
                    <a:lumMod val="40000"/>
                    <a:lumOff val="60000"/>
                  </a:srgbClr>
                </a:solidFill>
              </a:rPr>
              <a:t>Juni 2015</a:t>
            </a:r>
            <a:endParaRPr lang="de-DE" dirty="0">
              <a:solidFill>
                <a:srgbClr val="DC9E1F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4098" name="Picture 2" descr="D:\Mandy\Curriculum Implantatprothetik\Liepe,Michael\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7" t="12087" r="33763" b="48964"/>
          <a:stretch/>
        </p:blipFill>
        <p:spPr bwMode="auto">
          <a:xfrm>
            <a:off x="1596546" y="2211387"/>
            <a:ext cx="2498953" cy="1865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andy\Curriculum Implantatprothetik\Liepe,Michael\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t="56695" r="33953" b="5865"/>
          <a:stretch/>
        </p:blipFill>
        <p:spPr bwMode="auto">
          <a:xfrm>
            <a:off x="5004048" y="2211387"/>
            <a:ext cx="2579558" cy="1865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96280" y="4726885"/>
            <a:ext cx="293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Anpassen des offenen Funktionslöffels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559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offene Abformung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1026" name="Picture 2" descr="D:\Mandy\Curriculum Implantatprothetik\Liepe,Michael\11a UK Abformlöffel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3249" r="8530" b="10426"/>
          <a:stretch/>
        </p:blipFill>
        <p:spPr bwMode="auto">
          <a:xfrm>
            <a:off x="696280" y="2352127"/>
            <a:ext cx="2937233" cy="2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andy\Curriculum Implantatprothetik\Liepe,Michael\11c offene Abformu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22068"/>
            <a:ext cx="4229485" cy="31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11960" y="4715852"/>
            <a:ext cx="422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Funktionsabdrücke OK und UK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4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81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Anprobe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Abutments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2051720" y="5157192"/>
            <a:ext cx="569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Modelle mit </a:t>
            </a:r>
            <a:r>
              <a:rPr lang="de-DE" dirty="0" err="1" smtClean="0"/>
              <a:t>Abutments</a:t>
            </a:r>
            <a:r>
              <a:rPr lang="de-DE" dirty="0" smtClean="0"/>
              <a:t> und Übertragungsschlüssel</a:t>
            </a:r>
            <a:endParaRPr lang="de-DE" dirty="0"/>
          </a:p>
        </p:txBody>
      </p:sp>
      <p:pic>
        <p:nvPicPr>
          <p:cNvPr id="2050" name="Picture 2" descr="D:\Mandy\Curriculum Implantatprothetik\Liepe,Michael\13 OK Gerüst_1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4620" r="15578" b="12165"/>
          <a:stretch/>
        </p:blipFill>
        <p:spPr bwMode="auto">
          <a:xfrm>
            <a:off x="2051720" y="1168695"/>
            <a:ext cx="2475164" cy="195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andy\Curriculum Implantatprothetik\Liepe,Michael\13 OK Gerüst_2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6008" r="20000" b="18575"/>
          <a:stretch/>
        </p:blipFill>
        <p:spPr bwMode="auto">
          <a:xfrm>
            <a:off x="5148064" y="1168694"/>
            <a:ext cx="2575507" cy="195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ndy\Curriculum Implantatprothetik\Liepe,Michael\13 UK Gerüst_1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6918" r="3787" b="11133"/>
          <a:stretch/>
        </p:blipFill>
        <p:spPr bwMode="auto">
          <a:xfrm>
            <a:off x="2051720" y="3268216"/>
            <a:ext cx="2475164" cy="18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andy\Curriculum Implantatprothetik\Liepe,Michael\13 UK Gerüst_2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4846" r="5054" b="12286"/>
          <a:stretch/>
        </p:blipFill>
        <p:spPr bwMode="auto">
          <a:xfrm>
            <a:off x="5148064" y="3247256"/>
            <a:ext cx="2581187" cy="18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5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631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Anprobe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Abutments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OK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187623" y="5221509"/>
            <a:ext cx="694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II. Quadrant: </a:t>
            </a:r>
            <a:r>
              <a:rPr lang="de-DE" dirty="0" err="1" smtClean="0"/>
              <a:t>Abutments</a:t>
            </a:r>
            <a:r>
              <a:rPr lang="de-DE" dirty="0" smtClean="0"/>
              <a:t> mit Übertragungsschlüssel in situ</a:t>
            </a:r>
            <a:endParaRPr lang="de-DE" dirty="0"/>
          </a:p>
        </p:txBody>
      </p:sp>
      <p:pic>
        <p:nvPicPr>
          <p:cNvPr id="5122" name="Picture 2" descr="D:\Mandy\Curriculum Implantatprothetik\Liepe,Michael\15 OK Abutment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3363" r="26717" b="11377"/>
          <a:stretch/>
        </p:blipFill>
        <p:spPr bwMode="auto">
          <a:xfrm>
            <a:off x="5780891" y="2564904"/>
            <a:ext cx="2346818" cy="25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andy\Curriculum Implantatprothetik\Liepe,Michael\15 OK Übertragungsschlüssel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3067" r="7749" b="10507"/>
          <a:stretch/>
        </p:blipFill>
        <p:spPr bwMode="auto">
          <a:xfrm>
            <a:off x="1187624" y="2564904"/>
            <a:ext cx="2494105" cy="25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40152" y="158557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Kontrollbild</a:t>
            </a:r>
            <a:endParaRPr lang="de-DE" dirty="0"/>
          </a:p>
        </p:txBody>
      </p:sp>
      <p:pic>
        <p:nvPicPr>
          <p:cNvPr id="7" name="Picture 2" descr="D:\Mandy\Curriculum Implantatprothetik\Liepe,Michael\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0" t="54369" r="34039" b="9194"/>
          <a:stretch/>
        </p:blipFill>
        <p:spPr bwMode="auto">
          <a:xfrm>
            <a:off x="3825335" y="1119592"/>
            <a:ext cx="1820429" cy="1301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55576" y="529516"/>
            <a:ext cx="2953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PATIENT   </a:t>
            </a:r>
            <a:r>
              <a:rPr lang="de-DE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GEB. 1959</a:t>
            </a:r>
            <a:endParaRPr lang="de-DE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V="1">
            <a:off x="-1692696" y="7893496"/>
            <a:ext cx="76068" cy="45719"/>
          </a:xfrm>
        </p:spPr>
        <p:txBody>
          <a:bodyPr/>
          <a:lstStyle/>
          <a:p>
            <a:r>
              <a:rPr lang="de-DE" sz="100" dirty="0" smtClean="0"/>
              <a:t>PATIENTIN, geb. 1959</a:t>
            </a:r>
            <a:endParaRPr lang="de-DE" sz="100" dirty="0"/>
          </a:p>
        </p:txBody>
      </p:sp>
      <p:sp>
        <p:nvSpPr>
          <p:cNvPr id="6" name="Textfeld 21"/>
          <p:cNvSpPr txBox="1"/>
          <p:nvPr/>
        </p:nvSpPr>
        <p:spPr>
          <a:xfrm>
            <a:off x="1003526" y="3068960"/>
            <a:ext cx="696389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Therapie: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Extraktion der nicht mehr erhaltungswürdigen Brückenpfeiler 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25,35,37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rgbClr val="92D050"/>
                </a:solidFill>
              </a:rPr>
              <a:t>DVT – Planung  (von  </a:t>
            </a:r>
            <a:r>
              <a:rPr lang="de-DE" dirty="0" smtClean="0">
                <a:solidFill>
                  <a:srgbClr val="92D050"/>
                </a:solidFill>
              </a:rPr>
              <a:t>12/2014):    </a:t>
            </a:r>
            <a:r>
              <a:rPr lang="de-DE" dirty="0">
                <a:solidFill>
                  <a:srgbClr val="92D050"/>
                </a:solidFill>
              </a:rPr>
              <a:t>Implantation  </a:t>
            </a:r>
            <a:r>
              <a:rPr lang="de-DE" dirty="0" smtClean="0">
                <a:solidFill>
                  <a:srgbClr val="92D050"/>
                </a:solidFill>
              </a:rPr>
              <a:t>II</a:t>
            </a:r>
            <a:r>
              <a:rPr lang="de-DE" dirty="0">
                <a:solidFill>
                  <a:srgbClr val="92D050"/>
                </a:solidFill>
              </a:rPr>
              <a:t>. und </a:t>
            </a:r>
            <a:r>
              <a:rPr lang="de-DE" dirty="0" smtClean="0">
                <a:solidFill>
                  <a:srgbClr val="92D050"/>
                </a:solidFill>
              </a:rPr>
              <a:t>III. Quadrant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 OK möglichst ohne externe Sinusbodenelevation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Implantation im OK und UK für festsitzende Brückenkonstruktion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feld 22"/>
          <p:cNvSpPr txBox="1"/>
          <p:nvPr/>
        </p:nvSpPr>
        <p:spPr>
          <a:xfrm>
            <a:off x="1003526" y="1386642"/>
            <a:ext cx="7240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15 Jahre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alte insuffiziente großspannige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Brücken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Schmerzen an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den Brückenpfeilern</a:t>
            </a:r>
            <a:b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630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Anprobe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Abutments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UK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224259" y="5157192"/>
            <a:ext cx="666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III. Quadrant: </a:t>
            </a:r>
            <a:r>
              <a:rPr lang="de-DE" dirty="0" err="1" smtClean="0"/>
              <a:t>Abutments</a:t>
            </a:r>
            <a:r>
              <a:rPr lang="de-DE" dirty="0" smtClean="0"/>
              <a:t> mit Übertragungsschlüssel in situ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012160" y="169151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Kontrollbild</a:t>
            </a:r>
            <a:endParaRPr lang="de-DE" dirty="0"/>
          </a:p>
        </p:txBody>
      </p:sp>
      <p:pic>
        <p:nvPicPr>
          <p:cNvPr id="6146" name="Picture 2" descr="D:\Mandy\Curriculum Implantatprothetik\Liepe,Michael\15 UK Übertragungsschlüssel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3024" r="2250" b="10195"/>
          <a:stretch/>
        </p:blipFill>
        <p:spPr bwMode="auto">
          <a:xfrm>
            <a:off x="1224259" y="2636912"/>
            <a:ext cx="3059709" cy="235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andy\Curriculum Implantatprothetik\Liepe,Michael\15 UK Abutment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t="2644" r="9726" b="9499"/>
          <a:stretch/>
        </p:blipFill>
        <p:spPr bwMode="auto">
          <a:xfrm>
            <a:off x="5724128" y="2628891"/>
            <a:ext cx="2160240" cy="23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Mandy\Curriculum Implantatprothetik\Liepe,Michael\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7" t="34367" r="34237" b="32817"/>
          <a:stretch/>
        </p:blipFill>
        <p:spPr bwMode="auto">
          <a:xfrm>
            <a:off x="3889861" y="1226623"/>
            <a:ext cx="1863544" cy="1266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6811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Anprobe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Abutments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OK/UK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2603626" y="4797152"/>
            <a:ext cx="398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Kontrolle der Platzverhältnisse, Einschubrichtung und </a:t>
            </a:r>
            <a:r>
              <a:rPr lang="de-DE" dirty="0" err="1" smtClean="0"/>
              <a:t>Gingivahöhe</a:t>
            </a:r>
            <a:endParaRPr lang="de-DE" dirty="0"/>
          </a:p>
        </p:txBody>
      </p:sp>
      <p:pic>
        <p:nvPicPr>
          <p:cNvPr id="7170" name="Picture 2" descr="D:\Mandy\Curriculum Implantatprothetik\Liepe,Michael\15 OK_UK Abutment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2725" r="2371" b="10137"/>
          <a:stretch/>
        </p:blipFill>
        <p:spPr bwMode="auto">
          <a:xfrm>
            <a:off x="2603625" y="1663064"/>
            <a:ext cx="3982223" cy="299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804248" y="3369766"/>
            <a:ext cx="1630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92D050"/>
                </a:solidFill>
              </a:rPr>
              <a:t>Überprüfen der </a:t>
            </a:r>
          </a:p>
          <a:p>
            <a:pPr algn="ctr"/>
            <a:r>
              <a:rPr lang="de-DE" dirty="0" err="1" smtClean="0">
                <a:solidFill>
                  <a:srgbClr val="92D050"/>
                </a:solidFill>
              </a:rPr>
              <a:t>Gingivahöhe</a:t>
            </a:r>
            <a:r>
              <a:rPr lang="de-DE" dirty="0" smtClean="0">
                <a:solidFill>
                  <a:srgbClr val="92D050"/>
                </a:solidFill>
              </a:rPr>
              <a:t> der </a:t>
            </a:r>
          </a:p>
          <a:p>
            <a:pPr algn="ctr"/>
            <a:r>
              <a:rPr lang="de-DE" dirty="0" err="1" smtClean="0">
                <a:solidFill>
                  <a:srgbClr val="92D050"/>
                </a:solidFill>
              </a:rPr>
              <a:t>Abutments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10" name="Pfeil nach unten 9"/>
          <p:cNvSpPr/>
          <p:nvPr/>
        </p:nvSpPr>
        <p:spPr>
          <a:xfrm rot="6382025">
            <a:off x="6035200" y="3313166"/>
            <a:ext cx="288000" cy="864000"/>
          </a:xfrm>
          <a:prstGeom prst="downArrow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unten 11"/>
          <p:cNvSpPr/>
          <p:nvPr/>
        </p:nvSpPr>
        <p:spPr>
          <a:xfrm rot="6382025">
            <a:off x="6309675" y="3071074"/>
            <a:ext cx="288000" cy="535545"/>
          </a:xfrm>
          <a:prstGeom prst="downArrow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0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Bissnahme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835695" y="5221509"/>
            <a:ext cx="627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Verschraubte </a:t>
            </a:r>
            <a:r>
              <a:rPr lang="de-DE" dirty="0" err="1" smtClean="0"/>
              <a:t>Bißnahme</a:t>
            </a:r>
            <a:r>
              <a:rPr lang="de-DE" dirty="0" smtClean="0"/>
              <a:t> in vitro und in vivo</a:t>
            </a:r>
            <a:endParaRPr lang="de-DE" dirty="0"/>
          </a:p>
        </p:txBody>
      </p:sp>
      <p:pic>
        <p:nvPicPr>
          <p:cNvPr id="10" name="Picture 2" descr="D:\Mandy\Curriculum Implantatprothetik\Liepe,Michael\14 OK Bißnahme 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 r="18792" b="14494"/>
          <a:stretch/>
        </p:blipFill>
        <p:spPr bwMode="auto">
          <a:xfrm>
            <a:off x="2627784" y="1412776"/>
            <a:ext cx="1577193" cy="18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Mandy\Curriculum Implantatprothetik\Liepe,Michael\14 UK Bißnahme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7426" b="3198"/>
          <a:stretch/>
        </p:blipFill>
        <p:spPr bwMode="auto">
          <a:xfrm rot="10800000">
            <a:off x="3275857" y="3356992"/>
            <a:ext cx="917441" cy="175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Mandy\Curriculum Implantatprothetik\Liepe,Michael\14 OK_UK Bißnahme in situ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3564" r="11587" b="10722"/>
          <a:stretch/>
        </p:blipFill>
        <p:spPr bwMode="auto">
          <a:xfrm>
            <a:off x="5004048" y="1967813"/>
            <a:ext cx="310810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Mandy\Curriculum Implantatprothetik\Liepe,Michael\14 OK Bißnahme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9387" b="8065"/>
          <a:stretch/>
        </p:blipFill>
        <p:spPr bwMode="auto">
          <a:xfrm>
            <a:off x="1835696" y="1412776"/>
            <a:ext cx="810931" cy="186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andy\Curriculum Implantatprothetik\Liepe,Michael\14 UK Bißnahme 0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 r="7002" b="11635"/>
          <a:stretch/>
        </p:blipFill>
        <p:spPr bwMode="auto">
          <a:xfrm rot="10800000">
            <a:off x="1835697" y="3356992"/>
            <a:ext cx="1459417" cy="17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876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Bissnahme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und FAL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755576" y="4715852"/>
            <a:ext cx="330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Bißnahme</a:t>
            </a:r>
            <a:r>
              <a:rPr lang="de-DE" dirty="0" smtClean="0"/>
              <a:t> im Schlussbiss</a:t>
            </a:r>
            <a:endParaRPr lang="de-DE" dirty="0"/>
          </a:p>
        </p:txBody>
      </p:sp>
      <p:pic>
        <p:nvPicPr>
          <p:cNvPr id="3076" name="Picture 4" descr="D:\Mandy\Curriculum Implantatprothetik\Liepe,Michael\14 OK_UK Biss in situ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4213" r="9897" b="11139"/>
          <a:stretch/>
        </p:blipFill>
        <p:spPr bwMode="auto">
          <a:xfrm>
            <a:off x="755576" y="1935899"/>
            <a:ext cx="3300978" cy="26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Mandy\Curriculum Implantatprothetik\Liepe,Michael\14 Gesichtsbogen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22871" r="2111" b="10633"/>
          <a:stretch/>
        </p:blipFill>
        <p:spPr bwMode="auto">
          <a:xfrm>
            <a:off x="4817910" y="2538484"/>
            <a:ext cx="3570514" cy="204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17910" y="4715852"/>
            <a:ext cx="3570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Funktionsanalytische Maßnahme - Gesichtsbogen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9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Gerüstanprobe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2" name="Textfeld 1"/>
          <p:cNvSpPr txBox="1"/>
          <p:nvPr/>
        </p:nvSpPr>
        <p:spPr>
          <a:xfrm>
            <a:off x="871986" y="4581128"/>
            <a:ext cx="741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Gerüstanprobe auf Modell</a:t>
            </a:r>
            <a:endParaRPr lang="de-DE" dirty="0"/>
          </a:p>
        </p:txBody>
      </p:sp>
      <p:pic>
        <p:nvPicPr>
          <p:cNvPr id="2050" name="Picture 2" descr="D:\Mandy\Curriculum Implantatprothetik\Liepe,Michael\15a Gerüstanprobe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r="15720" b="10285"/>
          <a:stretch/>
        </p:blipFill>
        <p:spPr bwMode="auto">
          <a:xfrm>
            <a:off x="871986" y="1744191"/>
            <a:ext cx="348399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andy\Curriculum Implantatprothetik\Liepe,Michael\15b Gerüstanprobe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2699" r="11672" b="9801"/>
          <a:stretch/>
        </p:blipFill>
        <p:spPr bwMode="auto">
          <a:xfrm>
            <a:off x="4716016" y="1744192"/>
            <a:ext cx="3570515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292080" y="3407229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OK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092280" y="340722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UK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851920" y="3077692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9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Gerüstanprobe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158024" y="4643844"/>
            <a:ext cx="685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Gerüstanprobe in situ</a:t>
            </a:r>
            <a:endParaRPr lang="de-DE" dirty="0"/>
          </a:p>
        </p:txBody>
      </p:sp>
      <p:pic>
        <p:nvPicPr>
          <p:cNvPr id="3074" name="Picture 2" descr="D:\Mandy\Curriculum Implantatprothetik\Liepe,Michael\15c Gerüstanprobe in situ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179" r="31968" b="28278"/>
          <a:stretch/>
        </p:blipFill>
        <p:spPr bwMode="auto">
          <a:xfrm>
            <a:off x="1158025" y="2167000"/>
            <a:ext cx="3053935" cy="22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andy\Curriculum Implantatprothetik\Liepe,Michael\15d Gerüstanprobe in situ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3185" r="35870" b="38600"/>
          <a:stretch/>
        </p:blipFill>
        <p:spPr bwMode="auto">
          <a:xfrm>
            <a:off x="4829540" y="2167000"/>
            <a:ext cx="3187263" cy="22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>
            <a:off x="6948264" y="2276872"/>
            <a:ext cx="36004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4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979709" y="5075892"/>
            <a:ext cx="530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Gerüst auf Modell</a:t>
            </a:r>
            <a:endParaRPr lang="de-DE" dirty="0"/>
          </a:p>
        </p:txBody>
      </p:sp>
      <p:pic>
        <p:nvPicPr>
          <p:cNvPr id="4098" name="Picture 2" descr="D:\Mandy\Curriculum Implantatprothetik\Liepe,Michael\16a Fertigstellung_Modell_OK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3" t="21165" r="26109" b="19390"/>
          <a:stretch/>
        </p:blipFill>
        <p:spPr bwMode="auto">
          <a:xfrm rot="5400000">
            <a:off x="2062333" y="1237195"/>
            <a:ext cx="1749146" cy="20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andy\Curriculum Implantatprothetik\Liepe,Michael\16aa Fertigstellung_Modell_OK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7" t="5160" r="5790" b="10343"/>
          <a:stretch/>
        </p:blipFill>
        <p:spPr bwMode="auto">
          <a:xfrm>
            <a:off x="4903578" y="1391819"/>
            <a:ext cx="2376264" cy="17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Mandy\Curriculum Implantatprothetik\Liepe,Michael\16b Fertigstellung_Modell_UK 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6965" r="17113" b="11944"/>
          <a:stretch/>
        </p:blipFill>
        <p:spPr bwMode="auto">
          <a:xfrm>
            <a:off x="1907704" y="3233451"/>
            <a:ext cx="2058401" cy="170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Mandy\Curriculum Implantatprothetik\Liepe,Michael\16bb Fertigstellung_Modell_UK 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" t="5508" r="2272" b="5596"/>
          <a:stretch/>
        </p:blipFill>
        <p:spPr bwMode="auto">
          <a:xfrm>
            <a:off x="4903578" y="3233451"/>
            <a:ext cx="2377984" cy="170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225348" y="2097697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OK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183078" y="399182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67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049234" y="4653136"/>
            <a:ext cx="711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Modelle mit </a:t>
            </a:r>
            <a:r>
              <a:rPr lang="de-DE" dirty="0" err="1" smtClean="0"/>
              <a:t>Abutments</a:t>
            </a:r>
            <a:r>
              <a:rPr lang="de-DE" dirty="0" smtClean="0"/>
              <a:t> und Vollkeramikbrücken</a:t>
            </a:r>
            <a:endParaRPr lang="de-DE" dirty="0"/>
          </a:p>
        </p:txBody>
      </p:sp>
      <p:pic>
        <p:nvPicPr>
          <p:cNvPr id="5122" name="Picture 2" descr="D:\Mandy\Curriculum Implantatprothetik\Liepe,Michael\16 Fertigstellung_Modell_Abutments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" t="7327" r="12517" b="13716"/>
          <a:stretch/>
        </p:blipFill>
        <p:spPr bwMode="auto">
          <a:xfrm>
            <a:off x="1049235" y="2060848"/>
            <a:ext cx="3581401" cy="24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andy\Curriculum Implantatprothetik\Liepe,Michael\16c Fertigstellung_Vollkeramikbrücken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8" t="5093" r="18318" b="11703"/>
          <a:stretch/>
        </p:blipFill>
        <p:spPr bwMode="auto">
          <a:xfrm>
            <a:off x="5148064" y="1955373"/>
            <a:ext cx="3020542" cy="25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259632" y="4643844"/>
            <a:ext cx="657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Darstellung des </a:t>
            </a:r>
            <a:r>
              <a:rPr lang="de-DE" dirty="0" err="1" smtClean="0"/>
              <a:t>Emergenzprofils</a:t>
            </a:r>
            <a:r>
              <a:rPr lang="de-DE" dirty="0" smtClean="0"/>
              <a:t> nach Entfernung der </a:t>
            </a:r>
            <a:r>
              <a:rPr lang="de-DE" dirty="0" err="1" smtClean="0"/>
              <a:t>Gingivaformer</a:t>
            </a:r>
            <a:endParaRPr lang="de-DE" dirty="0"/>
          </a:p>
        </p:txBody>
      </p:sp>
      <p:pic>
        <p:nvPicPr>
          <p:cNvPr id="6146" name="Picture 2" descr="D:\Mandy\Curriculum Implantatprothetik\Liepe,Michael\17 Emergenzprofil_OK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37791" b="13934"/>
          <a:stretch/>
        </p:blipFill>
        <p:spPr bwMode="auto">
          <a:xfrm>
            <a:off x="1259632" y="2412368"/>
            <a:ext cx="2673124" cy="20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andy\Curriculum Implantatprothetik\Liepe,Michael\17a Emergenzprofil_UK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2909" r="10232" b="63895"/>
          <a:stretch/>
        </p:blipFill>
        <p:spPr bwMode="auto">
          <a:xfrm rot="5400000">
            <a:off x="4848335" y="1454426"/>
            <a:ext cx="2634343" cy="33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05639" y="3790781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24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3mm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371461" y="3790781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27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3mm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08104" y="3790781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34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3mm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52120" y="2062589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36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2mm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772061" y="3789040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37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3mm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755576" y="471585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Einbringen der </a:t>
            </a:r>
            <a:r>
              <a:rPr lang="de-DE" dirty="0" err="1" smtClean="0"/>
              <a:t>Abutments</a:t>
            </a:r>
            <a:r>
              <a:rPr lang="de-DE" dirty="0" smtClean="0"/>
              <a:t> in situ mittels Übertragungsschlüssel</a:t>
            </a:r>
            <a:endParaRPr lang="de-DE" dirty="0"/>
          </a:p>
        </p:txBody>
      </p:sp>
      <p:pic>
        <p:nvPicPr>
          <p:cNvPr id="7170" name="Picture 2" descr="D:\Mandy\Curriculum Implantatprothetik\Liepe,Michael\18 Abutments in situ_OK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2798" r="10531" b="9374"/>
          <a:stretch/>
        </p:blipFill>
        <p:spPr bwMode="auto">
          <a:xfrm>
            <a:off x="755576" y="1925014"/>
            <a:ext cx="3537858" cy="265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andy\Curriculum Implantatprothetik\Liepe,Michael\18a Abutments in situ_UK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t="3164" r="15380" b="9007"/>
          <a:stretch/>
        </p:blipFill>
        <p:spPr bwMode="auto">
          <a:xfrm>
            <a:off x="5002967" y="1925014"/>
            <a:ext cx="3385457" cy="265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800374" y="421179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OK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940866" y="421179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UK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 flipV="1">
            <a:off x="-1404664" y="652534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39552" y="404664"/>
            <a:ext cx="629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DIAGNOSTIK UND PLANUNG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92280" y="2051556"/>
            <a:ext cx="71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87624" y="2051556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II. Quadrant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355976" y="5301208"/>
            <a:ext cx="439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 - Aufnahmen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idx="4294967295"/>
          </p:nvPr>
        </p:nvSpPr>
        <p:spPr>
          <a:xfrm flipV="1">
            <a:off x="-1692696" y="7965504"/>
            <a:ext cx="88560" cy="89627"/>
          </a:xfrm>
        </p:spPr>
        <p:txBody>
          <a:bodyPr/>
          <a:lstStyle/>
          <a:p>
            <a:r>
              <a:rPr lang="de-DE" sz="100" dirty="0" smtClean="0"/>
              <a:t>Überblick –</a:t>
            </a:r>
            <a:r>
              <a:rPr lang="de-DE" sz="100" baseline="0" dirty="0" smtClean="0"/>
              <a:t> präoperative </a:t>
            </a:r>
            <a:r>
              <a:rPr lang="de-DE" sz="100" baseline="0" dirty="0" err="1" smtClean="0"/>
              <a:t>diagnostik</a:t>
            </a:r>
            <a:endParaRPr lang="de-DE" sz="100" dirty="0"/>
          </a:p>
        </p:txBody>
      </p:sp>
      <p:sp>
        <p:nvSpPr>
          <p:cNvPr id="19" name="Textfeld 18"/>
          <p:cNvSpPr txBox="1"/>
          <p:nvPr/>
        </p:nvSpPr>
        <p:spPr>
          <a:xfrm>
            <a:off x="467544" y="450912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Modelle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D:\Mandy\Curriculum Implantatprothetik\Liepe,Michael\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7" t="34896" r="33713" b="26416"/>
          <a:stretch/>
        </p:blipFill>
        <p:spPr bwMode="auto">
          <a:xfrm>
            <a:off x="2483769" y="1355323"/>
            <a:ext cx="1111642" cy="80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andy\Curriculum Implantatprothetik\Liepe,Michael\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6" t="24137" r="21459" b="18617"/>
          <a:stretch/>
        </p:blipFill>
        <p:spPr bwMode="auto">
          <a:xfrm>
            <a:off x="1403648" y="4005064"/>
            <a:ext cx="1704623" cy="1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6411" r="16463" b="7509"/>
          <a:stretch/>
        </p:blipFill>
        <p:spPr bwMode="auto">
          <a:xfrm>
            <a:off x="5738767" y="2965032"/>
            <a:ext cx="1630465" cy="132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24" y="4350967"/>
            <a:ext cx="1299704" cy="80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18" y="4350966"/>
            <a:ext cx="1299704" cy="80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50" y="4350966"/>
            <a:ext cx="1299704" cy="80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D:\Mandy\Curriculum Implantatprothetik\Liepe,Michael\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0" t="34843" r="33698" b="26991"/>
          <a:stretch/>
        </p:blipFill>
        <p:spPr bwMode="auto">
          <a:xfrm>
            <a:off x="2483770" y="2348765"/>
            <a:ext cx="1111642" cy="816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Mandy\Curriculum Implantatprothetik\Liepe,Michael\32b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32452" r="2525" b="5280"/>
          <a:stretch/>
        </p:blipFill>
        <p:spPr bwMode="auto">
          <a:xfrm>
            <a:off x="4360861" y="1626034"/>
            <a:ext cx="2726533" cy="122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4812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Röntgenbild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437928" y="4499828"/>
            <a:ext cx="6089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Kontrollbild der </a:t>
            </a:r>
            <a:r>
              <a:rPr lang="de-DE" dirty="0" err="1" smtClean="0"/>
              <a:t>Abutments</a:t>
            </a:r>
            <a:r>
              <a:rPr lang="de-DE" dirty="0" smtClean="0"/>
              <a:t> im OK und UK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940866" y="421179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UK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Mandy\Curriculum Implantatprothetik\Liepe,Michael\28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2" t="37186" r="34528" b="28223"/>
          <a:stretch/>
        </p:blipFill>
        <p:spPr bwMode="auto">
          <a:xfrm>
            <a:off x="1437929" y="2247460"/>
            <a:ext cx="2591836" cy="1901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andy\Curriculum Implantatprothetik\Liepe,Michael\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36502" r="33191" b="25308"/>
          <a:stretch/>
        </p:blipFill>
        <p:spPr bwMode="auto">
          <a:xfrm>
            <a:off x="4860032" y="2247460"/>
            <a:ext cx="2666906" cy="1901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04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Eingliederung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283747" y="5085184"/>
            <a:ext cx="650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Verschluss der Schraubenöffnung mit </a:t>
            </a:r>
            <a:r>
              <a:rPr lang="de-DE" dirty="0" err="1" smtClean="0"/>
              <a:t>Bosworth</a:t>
            </a:r>
            <a:r>
              <a:rPr lang="de-DE" dirty="0" smtClean="0"/>
              <a:t> TRIM</a:t>
            </a:r>
            <a:r>
              <a:rPr lang="de-DE" dirty="0"/>
              <a:t>®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940866" y="421179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UK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Mandy\Curriculum Implantatprothetik\Liepe,Michael\18b Drehmoment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3765" r="14014" b="14433"/>
          <a:stretch/>
        </p:blipFill>
        <p:spPr bwMode="auto">
          <a:xfrm>
            <a:off x="3401307" y="1412776"/>
            <a:ext cx="2162252" cy="153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andy\Curriculum Implantatprothetik\Liepe,Michael\18c Trim-Verschluss_OK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5680" r="9519" b="14595"/>
          <a:stretch/>
        </p:blipFill>
        <p:spPr bwMode="auto">
          <a:xfrm>
            <a:off x="1283747" y="3173265"/>
            <a:ext cx="2608534" cy="176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Mandy\Curriculum Implantatprothetik\Liepe,Michael\18d Trim-Verschluss_UK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4725" r="12889" b="12833"/>
          <a:stretch/>
        </p:blipFill>
        <p:spPr bwMode="auto">
          <a:xfrm>
            <a:off x="5318668" y="3167383"/>
            <a:ext cx="2466594" cy="17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817773" y="1857076"/>
            <a:ext cx="2744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Aktivieren der Fixierschrauben</a:t>
            </a:r>
          </a:p>
          <a:p>
            <a:pPr algn="ctr"/>
            <a:r>
              <a:rPr lang="de-DE" dirty="0"/>
              <a:t>m</a:t>
            </a:r>
            <a:r>
              <a:rPr lang="de-DE" dirty="0" smtClean="0"/>
              <a:t>it Drehmoment 35 </a:t>
            </a:r>
            <a:r>
              <a:rPr lang="de-DE" dirty="0" err="1" smtClean="0"/>
              <a:t>Ncm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504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Eingliederung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3464363" y="4006805"/>
            <a:ext cx="192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Eingliederung</a:t>
            </a:r>
          </a:p>
          <a:p>
            <a:pPr algn="ctr"/>
            <a:r>
              <a:rPr lang="de-DE" dirty="0"/>
              <a:t>m</a:t>
            </a:r>
            <a:r>
              <a:rPr lang="de-DE" dirty="0" smtClean="0"/>
              <a:t>it </a:t>
            </a:r>
            <a:r>
              <a:rPr lang="de-DE" dirty="0" err="1" smtClean="0"/>
              <a:t>Implantlink</a:t>
            </a:r>
            <a:r>
              <a:rPr lang="de-DE" dirty="0" smtClean="0"/>
              <a:t>®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940866" y="421179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UK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194" name="Picture 2" descr="D:\Mandy\Curriculum Implantatprothetik\Liepe,Michael\19 Fertigstellung in situ_OK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t="4079" r="6178" b="18455"/>
          <a:stretch/>
        </p:blipFill>
        <p:spPr bwMode="auto">
          <a:xfrm>
            <a:off x="611560" y="3335496"/>
            <a:ext cx="2803258" cy="18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Mandy\Curriculum Implantatprothetik\Liepe,Michael\19a Fertigstellung in situ_UK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10994" r="2192" b="15564"/>
          <a:stretch/>
        </p:blipFill>
        <p:spPr bwMode="auto">
          <a:xfrm>
            <a:off x="5453249" y="3335496"/>
            <a:ext cx="3079191" cy="18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Mandy\Curriculum Implantatprothetik\Liepe,Michael\19b Fertigstellung in situ_Biss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3372" r="21980" b="13783"/>
          <a:stretch/>
        </p:blipFill>
        <p:spPr bwMode="auto">
          <a:xfrm>
            <a:off x="3131840" y="1238762"/>
            <a:ext cx="2533416" cy="20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6132" y="404664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 -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Kontrollbild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1484194" y="4869160"/>
            <a:ext cx="592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Kontrollbild nach Eingliederung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940866" y="421179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UK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Mandy\Curriculum Implantatprothetik\Liepe,Michael\20b OPG-Abschlus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3" r="3594" b="9981"/>
          <a:stretch/>
        </p:blipFill>
        <p:spPr bwMode="auto">
          <a:xfrm>
            <a:off x="1443916" y="1641808"/>
            <a:ext cx="5961154" cy="3083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7" name="Textfeld 6"/>
          <p:cNvSpPr txBox="1"/>
          <p:nvPr/>
        </p:nvSpPr>
        <p:spPr>
          <a:xfrm>
            <a:off x="7940866" y="421179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UK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Mandy\Curriculum Implantatprothetik\Liepe,Michael\21 Fertigstellung_Prof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24" y="1739828"/>
            <a:ext cx="4802010" cy="32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V="1">
            <a:off x="-1476672" y="7965504"/>
            <a:ext cx="45719" cy="72008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diagnostik</a:t>
            </a:r>
            <a:r>
              <a:rPr lang="de-DE" sz="100" dirty="0" smtClean="0"/>
              <a:t> – </a:t>
            </a:r>
            <a:r>
              <a:rPr lang="de-DE" sz="100" dirty="0" err="1" smtClean="0"/>
              <a:t>opg</a:t>
            </a:r>
            <a:r>
              <a:rPr lang="de-DE" sz="100" dirty="0" smtClean="0"/>
              <a:t>-Ansicht</a:t>
            </a:r>
            <a:endParaRPr lang="de-DE" sz="1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5237" y="404664"/>
            <a:ext cx="6753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DIAGNOSTIK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OPG-ANSICHT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0275" y="908720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Dezember 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20072" y="422108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.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55237" y="4869160"/>
            <a:ext cx="6076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Röntgenbild nach Abheilungsphase der Extraktionen von 25,35,37</a:t>
            </a:r>
          </a:p>
        </p:txBody>
      </p:sp>
      <p:pic>
        <p:nvPicPr>
          <p:cNvPr id="1026" name="Picture 2" descr="D:\Mandy\Curriculum Implantatprothetik\Liepe,Michael\32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32452" r="2525" b="5280"/>
          <a:stretch/>
        </p:blipFill>
        <p:spPr bwMode="auto">
          <a:xfrm>
            <a:off x="539552" y="1988840"/>
            <a:ext cx="6092627" cy="2727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Gerade Verbindung mit Pfeil 23"/>
          <p:cNvCxnSpPr/>
          <p:nvPr/>
        </p:nvCxnSpPr>
        <p:spPr>
          <a:xfrm>
            <a:off x="5364088" y="2492896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5148064" y="2492896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ogen 28"/>
          <p:cNvSpPr/>
          <p:nvPr/>
        </p:nvSpPr>
        <p:spPr>
          <a:xfrm rot="838147">
            <a:off x="4812863" y="2805767"/>
            <a:ext cx="914400" cy="914400"/>
          </a:xfrm>
          <a:prstGeom prst="arc">
            <a:avLst>
              <a:gd name="adj1" fmla="val 13598125"/>
              <a:gd name="adj2" fmla="val 1702028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Picture 2" descr="D:\Mandy\Curriculum Implantatprothetik\Liepe,Michael\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7" t="34896" r="33713" b="26416"/>
          <a:stretch/>
        </p:blipFill>
        <p:spPr bwMode="auto">
          <a:xfrm>
            <a:off x="7236295" y="2236362"/>
            <a:ext cx="1355193" cy="976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D:\Mandy\Curriculum Implantatprothetik\Liepe,Michael\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0" t="34843" r="33698" b="26991"/>
          <a:stretch/>
        </p:blipFill>
        <p:spPr bwMode="auto">
          <a:xfrm>
            <a:off x="7236296" y="3501008"/>
            <a:ext cx="1355193" cy="995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6943914" y="4653136"/>
            <a:ext cx="1939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Knochenangebot 26:</a:t>
            </a:r>
          </a:p>
          <a:p>
            <a:pPr algn="ctr"/>
            <a:r>
              <a:rPr lang="de-DE" dirty="0" smtClean="0"/>
              <a:t>ca. 7 mm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7"/>
          <p:cNvSpPr txBox="1"/>
          <p:nvPr/>
        </p:nvSpPr>
        <p:spPr>
          <a:xfrm>
            <a:off x="1016388" y="5003884"/>
            <a:ext cx="171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34</a:t>
            </a:r>
          </a:p>
        </p:txBody>
      </p:sp>
      <p:sp>
        <p:nvSpPr>
          <p:cNvPr id="20" name="Textfeld 13"/>
          <p:cNvSpPr txBox="1"/>
          <p:nvPr/>
        </p:nvSpPr>
        <p:spPr>
          <a:xfrm>
            <a:off x="3779912" y="50038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36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feld 14"/>
          <p:cNvSpPr txBox="1"/>
          <p:nvPr/>
        </p:nvSpPr>
        <p:spPr>
          <a:xfrm>
            <a:off x="6516216" y="5003884"/>
            <a:ext cx="175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37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4242" y="404664"/>
            <a:ext cx="481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PLANUNG -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899428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Dezember 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5"/>
          <a:stretch/>
        </p:blipFill>
        <p:spPr bwMode="auto">
          <a:xfrm>
            <a:off x="1016387" y="1498570"/>
            <a:ext cx="1719506" cy="337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3"/>
          <a:stretch/>
        </p:blipFill>
        <p:spPr bwMode="auto">
          <a:xfrm>
            <a:off x="6516216" y="1498570"/>
            <a:ext cx="1751686" cy="337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3"/>
          <a:stretch/>
        </p:blipFill>
        <p:spPr bwMode="auto">
          <a:xfrm>
            <a:off x="3779912" y="1498570"/>
            <a:ext cx="1715255" cy="337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21429" y="4700736"/>
            <a:ext cx="352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57224" y="392906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2cm von unten kürzen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385500"/>
            <a:ext cx="3409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Januar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D:\Mandy\Curriculum Implantatprothetik\Liepe,Michael\1 Situ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4264" r="2325" b="10425"/>
          <a:stretch/>
        </p:blipFill>
        <p:spPr bwMode="auto">
          <a:xfrm flipH="1">
            <a:off x="2721429" y="1898008"/>
            <a:ext cx="3526971" cy="26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9828" y="5002752"/>
            <a:ext cx="264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II. Quadrant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57224" y="392906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2cm von unten kürzen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385500"/>
            <a:ext cx="5365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OK und UK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Januar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01491" y="50027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III. Quadrant</a:t>
            </a:r>
            <a:endParaRPr lang="de-DE" dirty="0"/>
          </a:p>
        </p:txBody>
      </p:sp>
      <p:pic>
        <p:nvPicPr>
          <p:cNvPr id="3074" name="Picture 2" descr="D:\Mandy\Curriculum Implantatprothetik\Liepe,Michael\5 OK präoperativ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3233" r="2231" b="7116"/>
          <a:stretch/>
        </p:blipFill>
        <p:spPr bwMode="auto">
          <a:xfrm rot="16200000" flipH="1">
            <a:off x="879912" y="1904138"/>
            <a:ext cx="3250403" cy="26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andy\Curriculum Implantatprothetik\Liepe,Michael\3 UK Situ präoperativ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5" t="12428" r="2509" b="5110"/>
          <a:stretch/>
        </p:blipFill>
        <p:spPr bwMode="auto">
          <a:xfrm flipH="1">
            <a:off x="4901491" y="1733229"/>
            <a:ext cx="3168352" cy="29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780728" y="4552645"/>
            <a:ext cx="7556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Kieferkammmittenschnitt - Freigelegtes Operationsfeld  </a:t>
            </a:r>
          </a:p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 II. und III. Quadranten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385500"/>
            <a:ext cx="5772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Schnittführung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Januar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8" name="Picture 2" descr="D:\Mandy\Curriculum Implantatprothetik\Liepe,Michael\4 UK Schnittführung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14855" r="10946" b="12645"/>
          <a:stretch/>
        </p:blipFill>
        <p:spPr bwMode="auto">
          <a:xfrm flipH="1">
            <a:off x="5148064" y="2082783"/>
            <a:ext cx="3189516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Mandy\Curriculum Implantatprothetik\Liepe,Michael\6 OK Schnittführung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t="24445" b="5758"/>
          <a:stretch/>
        </p:blipFill>
        <p:spPr bwMode="auto">
          <a:xfrm flipH="1">
            <a:off x="780728" y="2082783"/>
            <a:ext cx="3575248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5576" y="206084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OK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956376" y="393305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UK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03864" y="4509121"/>
            <a:ext cx="376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Implantatinsertion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24 und 27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CAVE: Knochendefekt </a:t>
            </a:r>
            <a:r>
              <a:rPr lang="de-DE" dirty="0" err="1" smtClean="0">
                <a:solidFill>
                  <a:srgbClr val="FF0000"/>
                </a:solidFill>
              </a:rPr>
              <a:t>regio</a:t>
            </a:r>
            <a:r>
              <a:rPr lang="de-DE" dirty="0" smtClean="0">
                <a:solidFill>
                  <a:srgbClr val="FF0000"/>
                </a:solidFill>
              </a:rPr>
              <a:t> 25/26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385500"/>
            <a:ext cx="5511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Insertion OK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90872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Januar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D:\Mandy\Curriculum Implantatprothetik\Liepe,Michael\6 1a OK-OP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2857" r="12802" b="11428"/>
          <a:stretch/>
        </p:blipFill>
        <p:spPr bwMode="auto">
          <a:xfrm rot="10800000">
            <a:off x="2703865" y="1556792"/>
            <a:ext cx="3764615" cy="28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594509" y="2153883"/>
            <a:ext cx="1891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r</a:t>
            </a:r>
            <a:r>
              <a:rPr lang="de-DE" dirty="0" err="1" smtClean="0"/>
              <a:t>egio</a:t>
            </a:r>
            <a:r>
              <a:rPr lang="de-DE" dirty="0" smtClean="0"/>
              <a:t> 27:</a:t>
            </a:r>
          </a:p>
          <a:p>
            <a:pPr algn="ctr"/>
            <a:r>
              <a:rPr lang="de-DE" dirty="0" smtClean="0"/>
              <a:t>IMPLA</a:t>
            </a:r>
          </a:p>
          <a:p>
            <a:pPr algn="ctr"/>
            <a:r>
              <a:rPr lang="de-DE" dirty="0" smtClean="0">
                <a:solidFill>
                  <a:srgbClr val="92D050"/>
                </a:solidFill>
              </a:rPr>
              <a:t>4,5 x 9,5</a:t>
            </a:r>
          </a:p>
          <a:p>
            <a:pPr algn="ctr"/>
            <a:r>
              <a:rPr lang="de-DE" i="1" dirty="0">
                <a:solidFill>
                  <a:srgbClr val="92D050"/>
                </a:solidFill>
              </a:rPr>
              <a:t>m</a:t>
            </a:r>
            <a:r>
              <a:rPr lang="de-DE" i="1" dirty="0" smtClean="0">
                <a:solidFill>
                  <a:srgbClr val="92D050"/>
                </a:solidFill>
              </a:rPr>
              <a:t>it internen Sinuslift</a:t>
            </a:r>
            <a:endParaRPr lang="de-DE" i="1" dirty="0">
              <a:solidFill>
                <a:srgbClr val="92D05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28070" y="2292382"/>
            <a:ext cx="923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r</a:t>
            </a:r>
            <a:r>
              <a:rPr lang="de-DE" dirty="0" err="1" smtClean="0"/>
              <a:t>egio</a:t>
            </a:r>
            <a:r>
              <a:rPr lang="de-DE" dirty="0" smtClean="0"/>
              <a:t> 24:</a:t>
            </a:r>
          </a:p>
          <a:p>
            <a:pPr algn="ctr"/>
            <a:r>
              <a:rPr lang="de-DE" dirty="0" smtClean="0"/>
              <a:t>IMPLA</a:t>
            </a:r>
          </a:p>
          <a:p>
            <a:pPr algn="ctr"/>
            <a:r>
              <a:rPr lang="de-DE" dirty="0" smtClean="0">
                <a:solidFill>
                  <a:srgbClr val="92D050"/>
                </a:solidFill>
              </a:rPr>
              <a:t>3,6 x 9,5</a:t>
            </a:r>
            <a:endParaRPr lang="de-DE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659</Words>
  <Application>Microsoft Office PowerPoint</Application>
  <PresentationFormat>Bildschirmpräsentation (4:3)</PresentationFormat>
  <Paragraphs>210</Paragraphs>
  <Slides>34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Horizon</vt:lpstr>
      <vt:lpstr>PowerPoint-Präsentation</vt:lpstr>
      <vt:lpstr>PATIENTIN, geb. 1959</vt:lpstr>
      <vt:lpstr>Überblick – präoperative diagnostik</vt:lpstr>
      <vt:lpstr>Präoperative diagnostik – opg-Ansicht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Opg - kontrollbild</vt:lpstr>
      <vt:lpstr>Opg - kontrollbild</vt:lpstr>
      <vt:lpstr>PowerPoint-Präsentation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Fallstudienpräsentatio aus dem Zahnlabor</dc:title>
  <dc:creator>Marko</dc:creator>
  <cp:lastModifiedBy>Platz3</cp:lastModifiedBy>
  <cp:revision>281</cp:revision>
  <dcterms:created xsi:type="dcterms:W3CDTF">2012-09-01T19:30:35Z</dcterms:created>
  <dcterms:modified xsi:type="dcterms:W3CDTF">2015-12-01T18:38:08Z</dcterms:modified>
</cp:coreProperties>
</file>