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7" r:id="rId2"/>
    <p:sldId id="279" r:id="rId3"/>
    <p:sldId id="288" r:id="rId4"/>
    <p:sldId id="294" r:id="rId5"/>
    <p:sldId id="269" r:id="rId6"/>
    <p:sldId id="270" r:id="rId7"/>
    <p:sldId id="292" r:id="rId8"/>
    <p:sldId id="285" r:id="rId9"/>
    <p:sldId id="259" r:id="rId10"/>
    <p:sldId id="260" r:id="rId11"/>
    <p:sldId id="261" r:id="rId12"/>
    <p:sldId id="286" r:id="rId13"/>
    <p:sldId id="262" r:id="rId14"/>
    <p:sldId id="273" r:id="rId15"/>
    <p:sldId id="275" r:id="rId16"/>
    <p:sldId id="291" r:id="rId17"/>
    <p:sldId id="287" r:id="rId18"/>
    <p:sldId id="263" r:id="rId19"/>
    <p:sldId id="280" r:id="rId20"/>
    <p:sldId id="295" r:id="rId21"/>
    <p:sldId id="296" r:id="rId22"/>
    <p:sldId id="293" r:id="rId23"/>
    <p:sldId id="281" r:id="rId24"/>
    <p:sldId id="283" r:id="rId25"/>
    <p:sldId id="284" r:id="rId26"/>
    <p:sldId id="290" r:id="rId27"/>
    <p:sldId id="297" r:id="rId28"/>
  </p:sldIdLst>
  <p:sldSz cx="9144000" cy="6858000" type="screen4x3"/>
  <p:notesSz cx="6858000" cy="9144000"/>
  <p:custShowLst>
    <p:custShow name="Zielgruppenpräsentation 1" id="0">
      <p:sldLst/>
    </p:custShow>
  </p:custShow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23" autoAdjust="0"/>
  </p:normalViewPr>
  <p:slideViewPr>
    <p:cSldViewPr>
      <p:cViewPr varScale="1">
        <p:scale>
          <a:sx n="64" d="100"/>
          <a:sy n="64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24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0DBCA-47FD-4A39-84D0-984167D0D5D4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5652C-5344-4579-9AFB-61A78DA2C08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85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9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544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7713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652C-5344-4579-9AFB-61A78DA2C08A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74930" y="6021288"/>
            <a:ext cx="6365422" cy="693946"/>
          </a:xfrm>
          <a:prstGeom prst="rect">
            <a:avLst/>
          </a:prstGeom>
          <a:blipFill dpi="0" rotWithShape="1">
            <a:blip r:embed="rId2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15"/>
          <p:cNvCxnSpPr/>
          <p:nvPr userDrawn="1"/>
        </p:nvCxnSpPr>
        <p:spPr>
          <a:xfrm>
            <a:off x="539552" y="35024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19"/>
          <p:cNvSpPr txBox="1"/>
          <p:nvPr userDrawn="1"/>
        </p:nvSpPr>
        <p:spPr>
          <a:xfrm>
            <a:off x="7479546" y="133148"/>
            <a:ext cx="10672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Pat.</a:t>
            </a:r>
            <a:r>
              <a:rPr lang="de-DE" sz="1050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geb. 1931</a:t>
            </a:r>
            <a:endParaRPr lang="de-DE" sz="1050" dirty="0">
              <a:solidFill>
                <a:srgbClr val="FF0000"/>
              </a:solidFill>
            </a:endParaRPr>
          </a:p>
        </p:txBody>
      </p:sp>
      <p:sp>
        <p:nvSpPr>
          <p:cNvPr id="9" name="Textfeld 16"/>
          <p:cNvSpPr txBox="1"/>
          <p:nvPr userDrawn="1"/>
        </p:nvSpPr>
        <p:spPr>
          <a:xfrm>
            <a:off x="445398" y="52752"/>
            <a:ext cx="6286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Fall 3: Indikation </a:t>
            </a:r>
            <a:r>
              <a:rPr lang="de-DE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</a:t>
            </a:r>
            <a:r>
              <a:rPr lang="de-DE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Schaltlücke</a:t>
            </a:r>
            <a:endParaRPr lang="de-DE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6E2717C1-24DA-4294-9360-D71D4AE16F9E}" type="datetimeFigureOut">
              <a:rPr lang="de-DE" smtClean="0"/>
              <a:pPr/>
              <a:t>04.01.2014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53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43.jpeg"/><Relationship Id="rId3" Type="http://schemas.openxmlformats.org/officeDocument/2006/relationships/image" Target="../media/image60.png"/><Relationship Id="rId21" Type="http://schemas.openxmlformats.org/officeDocument/2006/relationships/image" Target="../media/image75.png"/><Relationship Id="rId7" Type="http://schemas.openxmlformats.org/officeDocument/2006/relationships/image" Target="../media/image9.jpeg"/><Relationship Id="rId12" Type="http://schemas.openxmlformats.org/officeDocument/2006/relationships/image" Target="../media/image66.jpe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image" Target="../media/image59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29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openxmlformats.org/officeDocument/2006/relationships/image" Target="../media/image65.jpeg"/><Relationship Id="rId24" Type="http://schemas.openxmlformats.org/officeDocument/2006/relationships/image" Target="../media/image78.png"/><Relationship Id="rId5" Type="http://schemas.openxmlformats.org/officeDocument/2006/relationships/image" Target="../media/image7.jpe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45.jpeg"/><Relationship Id="rId10" Type="http://schemas.openxmlformats.org/officeDocument/2006/relationships/image" Target="../media/image64.png"/><Relationship Id="rId19" Type="http://schemas.openxmlformats.org/officeDocument/2006/relationships/image" Target="../media/image73.jpeg"/><Relationship Id="rId31" Type="http://schemas.openxmlformats.org/officeDocument/2006/relationships/image" Target="../media/image48.jpeg"/><Relationship Id="rId4" Type="http://schemas.openxmlformats.org/officeDocument/2006/relationships/image" Target="../media/image61.jpeg"/><Relationship Id="rId9" Type="http://schemas.openxmlformats.org/officeDocument/2006/relationships/image" Target="../media/image63.jpe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44.jpeg"/><Relationship Id="rId30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0"/>
          <p:cNvSpPr>
            <a:spLocks noGrp="1"/>
          </p:cNvSpPr>
          <p:nvPr>
            <p:ph sz="quarter" idx="13"/>
          </p:nvPr>
        </p:nvSpPr>
        <p:spPr>
          <a:xfrm>
            <a:off x="675262" y="1772816"/>
            <a:ext cx="6914579" cy="324036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Fall 1: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Einzelzahnlücke </a:t>
            </a:r>
            <a:endParaRPr lang="de-DE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lvl="0" indent="0">
              <a:buNone/>
            </a:pP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Fall 2: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Freiendsituation  </a:t>
            </a:r>
            <a:endParaRPr lang="de-DE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lvl="0" indent="0">
              <a:buNone/>
            </a:pPr>
            <a:r>
              <a:rPr lang="de-DE" sz="2400" i="1" dirty="0">
                <a:solidFill>
                  <a:schemeClr val="bg1"/>
                </a:solidFill>
              </a:rPr>
              <a:t>Fall 3: </a:t>
            </a:r>
            <a:r>
              <a:rPr lang="de-DE" sz="2400" i="1" dirty="0" smtClean="0">
                <a:solidFill>
                  <a:schemeClr val="bg1"/>
                </a:solidFill>
              </a:rPr>
              <a:t>Indikation</a:t>
            </a:r>
            <a:r>
              <a:rPr lang="de-DE" sz="2400" i="1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/>
                </a:solidFill>
              </a:rPr>
              <a:t> </a:t>
            </a:r>
            <a:r>
              <a:rPr lang="de-DE" sz="2400" i="1" dirty="0">
                <a:solidFill>
                  <a:schemeClr val="bg1"/>
                </a:solidFill>
              </a:rPr>
              <a:t>Schaltlücke </a:t>
            </a:r>
          </a:p>
          <a:p>
            <a:pPr marL="0" lvl="0" indent="0">
              <a:buNone/>
            </a:pP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Fall 4: 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Schaltlücke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&amp; 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Augmentation</a:t>
            </a:r>
          </a:p>
          <a:p>
            <a:pPr marL="0" lvl="0" indent="0">
              <a:buNone/>
            </a:pP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Fall 5: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unbezahnter UK </a:t>
            </a:r>
          </a:p>
          <a:p>
            <a:pPr marL="0" lvl="0" indent="0">
              <a:buNone/>
            </a:pP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Fall 6: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i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unbezahnter</a:t>
            </a:r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OK</a:t>
            </a:r>
            <a:endParaRPr lang="de-DE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feld 31"/>
          <p:cNvSpPr txBox="1"/>
          <p:nvPr/>
        </p:nvSpPr>
        <p:spPr>
          <a:xfrm>
            <a:off x="251520" y="2737049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Fall </a:t>
            </a:r>
            <a:r>
              <a:rPr lang="de-DE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3: Indikation </a:t>
            </a:r>
            <a:r>
              <a:rPr lang="de-DE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sym typeface="Wingdings" pitchFamily="2" charset="2"/>
              </a:rPr>
              <a:t></a:t>
            </a:r>
            <a:r>
              <a:rPr lang="de-DE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Schaltlücke</a:t>
            </a:r>
            <a:endParaRPr lang="de-DE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 flipV="1">
            <a:off x="-3492896" y="7173416"/>
            <a:ext cx="72008" cy="45719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100" spc="0" dirty="0">
                <a:ln w="0"/>
                <a:effectLst>
                  <a:reflection blurRad="177800" stA="30000" endPos="37000" dist="12700" dir="5400000" sy="-100000" algn="bl" rotWithShape="0"/>
                </a:effectLst>
              </a:rPr>
              <a:t>Fallpräsentation</a:t>
            </a:r>
            <a:endParaRPr lang="de-DE" sz="100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3568" y="404664"/>
            <a:ext cx="353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FALLPRÄSENTATION</a:t>
            </a:r>
            <a:endParaRPr lang="de-DE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5656" y="5013176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Implantatinsertion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mit Einbringpfosten</a:t>
            </a:r>
          </a:p>
          <a:p>
            <a:pPr algn="ctr"/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 x </a:t>
            </a:r>
            <a:r>
              <a:rPr lang="de-DE" sz="2400" b="1" dirty="0" smtClean="0">
                <a:solidFill>
                  <a:srgbClr val="92D050"/>
                </a:solidFill>
              </a:rPr>
              <a:t>3,6 x 9,5mm</a:t>
            </a:r>
            <a:endParaRPr lang="de-DE" sz="2400" b="1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501317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Einbringpfosten entfernt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>
            <a:fillRect/>
          </a:stretch>
        </p:blipFill>
        <p:spPr bwMode="auto">
          <a:xfrm>
            <a:off x="251520" y="2060848"/>
            <a:ext cx="266429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3"/>
            <a:ext cx="2880320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t="4624" r="-7528" b="16829"/>
          <a:stretch>
            <a:fillRect/>
          </a:stretch>
        </p:blipFill>
        <p:spPr bwMode="auto">
          <a:xfrm>
            <a:off x="6228185" y="2924944"/>
            <a:ext cx="295232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449982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bukkal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131840" y="45091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lingual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7544" y="9087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FEBRUAR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31532" y="385500"/>
            <a:ext cx="572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CHIRURGISCHE PHASE – REGIO 34, 35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97870" y="5013176"/>
            <a:ext cx="407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Kontrollbild </a:t>
            </a:r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p.o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r>
              <a:rPr lang="de-DE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endParaRPr lang="de-DE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5013176"/>
            <a:ext cx="303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Primärer Wundverschluss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r="-1343" b="3412"/>
          <a:stretch>
            <a:fillRect/>
          </a:stretch>
        </p:blipFill>
        <p:spPr bwMode="auto">
          <a:xfrm>
            <a:off x="646736" y="1844824"/>
            <a:ext cx="334920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70" y="1925389"/>
            <a:ext cx="4070162" cy="29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7544" y="908720"/>
            <a:ext cx="183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FEBRUAR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31532" y="385500"/>
            <a:ext cx="572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CHIRURGISCHE PHASE – REGIO 34, 35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0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83568" y="980728"/>
            <a:ext cx="45719" cy="202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200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  <a:t/>
            </a:r>
            <a:br>
              <a:rPr lang="de-DE" sz="3200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</a:br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28"/>
          <a:stretch>
            <a:fillRect/>
          </a:stretch>
        </p:blipFill>
        <p:spPr bwMode="auto">
          <a:xfrm>
            <a:off x="611560" y="1627391"/>
            <a:ext cx="157906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0" r="10503" b="22149"/>
          <a:stretch>
            <a:fillRect/>
          </a:stretch>
        </p:blipFill>
        <p:spPr bwMode="auto">
          <a:xfrm>
            <a:off x="2699968" y="1655220"/>
            <a:ext cx="1584000" cy="128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 r="26314" b="22542"/>
          <a:stretch/>
        </p:blipFill>
        <p:spPr bwMode="auto">
          <a:xfrm>
            <a:off x="4788024" y="1628800"/>
            <a:ext cx="158417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49"/>
          <a:stretch/>
        </p:blipFill>
        <p:spPr bwMode="auto">
          <a:xfrm>
            <a:off x="6876344" y="1641507"/>
            <a:ext cx="158400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97" b="8054"/>
          <a:stretch>
            <a:fillRect/>
          </a:stretch>
        </p:blipFill>
        <p:spPr bwMode="auto">
          <a:xfrm>
            <a:off x="6084168" y="3717032"/>
            <a:ext cx="1656008" cy="151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08"/>
          <a:stretch>
            <a:fillRect/>
          </a:stretch>
        </p:blipFill>
        <p:spPr bwMode="auto">
          <a:xfrm>
            <a:off x="1403648" y="3717032"/>
            <a:ext cx="1656184" cy="152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8" b="16614"/>
          <a:stretch>
            <a:fillRect/>
          </a:stretch>
        </p:blipFill>
        <p:spPr bwMode="auto">
          <a:xfrm>
            <a:off x="3491880" y="3717032"/>
            <a:ext cx="1656184" cy="152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el 11"/>
          <p:cNvSpPr>
            <a:spLocks noGrp="1"/>
          </p:cNvSpPr>
          <p:nvPr>
            <p:ph type="title" idx="4294967295"/>
          </p:nvPr>
        </p:nvSpPr>
        <p:spPr>
          <a:xfrm>
            <a:off x="467544" y="404664"/>
            <a:ext cx="7920880" cy="508918"/>
          </a:xfrm>
        </p:spPr>
        <p:txBody>
          <a:bodyPr/>
          <a:lstStyle/>
          <a:p>
            <a:r>
              <a:rPr lang="de-DE" sz="2800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Überblick </a:t>
            </a:r>
            <a:r>
              <a:rPr lang="de-DE" sz="2800" b="1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- Postoperative Phase</a:t>
            </a:r>
            <a:endParaRPr lang="de-DE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6675" y="2996952"/>
            <a:ext cx="157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 Monate </a:t>
            </a:r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p.o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99968" y="2987660"/>
            <a:ext cx="158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Freilegung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868144" y="298766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Wundverschluss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56176" y="5301208"/>
            <a:ext cx="158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Gingivaformer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411760" y="53012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Implantate </a:t>
            </a:r>
            <a:r>
              <a:rPr lang="de-DE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 situ</a:t>
            </a:r>
            <a:endParaRPr lang="de-DE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67544" y="9087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JUNI/JULI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501317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Zustand vor </a:t>
            </a:r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Implantatfreilegung</a:t>
            </a:r>
            <a:endParaRPr lang="de-DE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2040" y="5013176"/>
            <a:ext cx="362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Freilegung (</a:t>
            </a:r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Gingivaformer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 Höhe 5mm)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28"/>
          <a:stretch>
            <a:fillRect/>
          </a:stretch>
        </p:blipFill>
        <p:spPr bwMode="auto">
          <a:xfrm>
            <a:off x="611559" y="1844824"/>
            <a:ext cx="360642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0" r="10503" b="22149"/>
          <a:stretch>
            <a:fillRect/>
          </a:stretch>
        </p:blipFill>
        <p:spPr bwMode="auto">
          <a:xfrm>
            <a:off x="4932040" y="1844824"/>
            <a:ext cx="362706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7544" y="908720"/>
            <a:ext cx="165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4" y="385500"/>
            <a:ext cx="5911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POSTOPERATIVE PHASE – REGIO 34, 35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5219908"/>
            <a:ext cx="331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Primärer Wundverschluss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4008" y="52292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Wundzustand nach 2 Tagen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 r="26314" b="22542"/>
          <a:stretch/>
        </p:blipFill>
        <p:spPr bwMode="auto">
          <a:xfrm>
            <a:off x="827584" y="1561999"/>
            <a:ext cx="2880320" cy="349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49"/>
          <a:stretch/>
        </p:blipFill>
        <p:spPr bwMode="auto">
          <a:xfrm>
            <a:off x="4644008" y="1916832"/>
            <a:ext cx="3683058" cy="314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7544" y="9087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JUNI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4" y="385500"/>
            <a:ext cx="5911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POSTOPERATIVE PHASE – REGIO 34, 35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9552" y="4365104"/>
            <a:ext cx="3189648" cy="37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Zustand nach 4 Wochen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64088" y="486916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Gingivaformer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5mm Höhe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97" b="8054"/>
          <a:stretch>
            <a:fillRect/>
          </a:stretch>
        </p:blipFill>
        <p:spPr bwMode="auto">
          <a:xfrm>
            <a:off x="5436096" y="1700808"/>
            <a:ext cx="304563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08"/>
          <a:stretch>
            <a:fillRect/>
          </a:stretch>
        </p:blipFill>
        <p:spPr bwMode="auto">
          <a:xfrm>
            <a:off x="539552" y="1916832"/>
            <a:ext cx="2048540" cy="225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8" b="16614"/>
          <a:stretch>
            <a:fillRect/>
          </a:stretch>
        </p:blipFill>
        <p:spPr bwMode="auto">
          <a:xfrm>
            <a:off x="3059831" y="1916832"/>
            <a:ext cx="203188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9552" y="3789040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bukkal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851920" y="3789040"/>
            <a:ext cx="123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lingual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7544" y="90872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JULI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7544" y="385500"/>
            <a:ext cx="5911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POSTOPERATIVE PHASE – REGIO 34, 35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48368" y="5075892"/>
            <a:ext cx="746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Kontrollbild nach 5 Monaten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3568" y="980728"/>
            <a:ext cx="164800" cy="2880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200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  <a:t/>
            </a:r>
            <a:br>
              <a:rPr lang="de-DE" sz="3200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</a:br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5"/>
            <a:ext cx="7430885" cy="3456384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465584" y="332656"/>
            <a:ext cx="7994848" cy="580926"/>
          </a:xfrm>
        </p:spPr>
        <p:txBody>
          <a:bodyPr/>
          <a:lstStyle/>
          <a:p>
            <a:r>
              <a:rPr lang="de-DE" sz="2800" b="1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OPG</a:t>
            </a:r>
            <a:r>
              <a:rPr lang="de-DE" sz="2800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 – Implantat – Kontrollbild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7544" y="9087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JULI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39552" y="1124744"/>
            <a:ext cx="144016" cy="3600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2" t="4997"/>
          <a:stretch>
            <a:fillRect/>
          </a:stretch>
        </p:blipFill>
        <p:spPr bwMode="auto">
          <a:xfrm>
            <a:off x="412842" y="1772816"/>
            <a:ext cx="1710886" cy="13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1728193" cy="13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Papas\Pictures\Eigene Scans\2012-11 (Nov)\Scannen0013.jpg"/>
          <p:cNvPicPr>
            <a:picLocks noChangeAspect="1" noChangeArrowheads="1"/>
          </p:cNvPicPr>
          <p:nvPr/>
        </p:nvPicPr>
        <p:blipFill>
          <a:blip r:embed="rId4" cstate="print"/>
          <a:srcRect l="20755" t="2439" b="21951"/>
          <a:stretch>
            <a:fillRect/>
          </a:stretch>
        </p:blipFill>
        <p:spPr bwMode="auto">
          <a:xfrm>
            <a:off x="4716016" y="1772816"/>
            <a:ext cx="1770891" cy="1307087"/>
          </a:xfrm>
          <a:prstGeom prst="rect">
            <a:avLst/>
          </a:prstGeom>
          <a:noFill/>
        </p:spPr>
      </p:pic>
      <p:pic>
        <p:nvPicPr>
          <p:cNvPr id="9" name="Picture 3" descr="C:\Users\Papas\Pictures\Eigene Scans\2012-11 (Nov)\Scannen0014.jpg"/>
          <p:cNvPicPr>
            <a:picLocks noChangeAspect="1" noChangeArrowheads="1"/>
          </p:cNvPicPr>
          <p:nvPr/>
        </p:nvPicPr>
        <p:blipFill>
          <a:blip r:embed="rId5" cstate="print"/>
          <a:srcRect t="7317" r="11538" b="9756"/>
          <a:stretch>
            <a:fillRect/>
          </a:stretch>
        </p:blipFill>
        <p:spPr bwMode="auto">
          <a:xfrm>
            <a:off x="6948264" y="1772816"/>
            <a:ext cx="1768411" cy="1307087"/>
          </a:xfrm>
          <a:prstGeom prst="rect">
            <a:avLst/>
          </a:prstGeom>
          <a:noFill/>
        </p:spPr>
      </p:pic>
      <p:pic>
        <p:nvPicPr>
          <p:cNvPr id="10" name="Grafik 9" descr="rö 21.jpg"/>
          <p:cNvPicPr>
            <a:picLocks noChangeAspect="1"/>
          </p:cNvPicPr>
          <p:nvPr/>
        </p:nvPicPr>
        <p:blipFill>
          <a:blip r:embed="rId6" cstate="print"/>
          <a:srcRect l="3329" r="138" b="4420"/>
          <a:stretch>
            <a:fillRect/>
          </a:stretch>
        </p:blipFill>
        <p:spPr>
          <a:xfrm>
            <a:off x="4716016" y="3933056"/>
            <a:ext cx="1770891" cy="1260012"/>
          </a:xfrm>
          <a:prstGeom prst="flowChartAlternateProcess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2" descr="C:\Users\Papas\Pictures\Eigene Scans\2012-11 (Nov)\Scannen0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65634" y="3734971"/>
            <a:ext cx="1260012" cy="1656182"/>
          </a:xfrm>
          <a:prstGeom prst="rect">
            <a:avLst/>
          </a:prstGeom>
          <a:noFill/>
        </p:spPr>
      </p:pic>
      <p:pic>
        <p:nvPicPr>
          <p:cNvPr id="13" name="Picture 3" descr="C:\Users\Papas\Pictures\Eigene Scans\2012-11 (Nov)\Scannen0016.jpg"/>
          <p:cNvPicPr>
            <a:picLocks noChangeAspect="1" noChangeArrowheads="1"/>
          </p:cNvPicPr>
          <p:nvPr/>
        </p:nvPicPr>
        <p:blipFill>
          <a:blip r:embed="rId8" cstate="print"/>
          <a:srcRect r="39394" b="35537"/>
          <a:stretch>
            <a:fillRect/>
          </a:stretch>
        </p:blipFill>
        <p:spPr bwMode="auto">
          <a:xfrm>
            <a:off x="2555776" y="3933056"/>
            <a:ext cx="1728192" cy="12600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2" name="Grafik 11" descr="rö 2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48264" y="3933056"/>
            <a:ext cx="1768411" cy="1260011"/>
          </a:xfrm>
          <a:prstGeom prst="flowChartAlternateProcess">
            <a:avLst/>
          </a:prstGeom>
        </p:spPr>
      </p:pic>
      <p:sp>
        <p:nvSpPr>
          <p:cNvPr id="14" name="Titel 13"/>
          <p:cNvSpPr>
            <a:spLocks noGrp="1"/>
          </p:cNvSpPr>
          <p:nvPr>
            <p:ph type="title" idx="4294967295"/>
          </p:nvPr>
        </p:nvSpPr>
        <p:spPr>
          <a:xfrm>
            <a:off x="465584" y="332656"/>
            <a:ext cx="6050632" cy="580926"/>
          </a:xfrm>
        </p:spPr>
        <p:txBody>
          <a:bodyPr/>
          <a:lstStyle/>
          <a:p>
            <a:r>
              <a:rPr lang="de-DE" sz="2800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Überblick - </a:t>
            </a:r>
            <a:r>
              <a:rPr lang="de-DE" sz="2800" b="1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Prothetische Phase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12842" y="3212976"/>
            <a:ext cx="163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Abformung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55776" y="32129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Abdruck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16016" y="3203684"/>
            <a:ext cx="177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Gingivaformer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948264" y="3212976"/>
            <a:ext cx="176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Abutments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691680" y="5301208"/>
            <a:ext cx="1908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Fertigstellung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012160" y="53012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Kontrollbilder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7544" y="9087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AUGUST/SEPTEMBER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5616" y="5229200"/>
            <a:ext cx="341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Abformpfosten (offene Abformung)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52120" y="31409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Abdruck mit Abformpfosten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de-DE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9552" y="908720"/>
            <a:ext cx="216024" cy="3600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2" t="4997"/>
          <a:stretch>
            <a:fillRect/>
          </a:stretch>
        </p:blipFill>
        <p:spPr bwMode="auto">
          <a:xfrm>
            <a:off x="1115616" y="1772816"/>
            <a:ext cx="3558272" cy="33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2304257" cy="184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 idx="4294967295"/>
          </p:nvPr>
        </p:nvSpPr>
        <p:spPr>
          <a:xfrm>
            <a:off x="-1692696" y="7029400"/>
            <a:ext cx="45719" cy="72008"/>
          </a:xfrm>
        </p:spPr>
        <p:txBody>
          <a:bodyPr/>
          <a:lstStyle/>
          <a:p>
            <a:endParaRPr lang="de-DE" sz="100" dirty="0"/>
          </a:p>
        </p:txBody>
      </p:sp>
      <p:sp>
        <p:nvSpPr>
          <p:cNvPr id="9" name="Rechteck 8"/>
          <p:cNvSpPr/>
          <p:nvPr/>
        </p:nvSpPr>
        <p:spPr>
          <a:xfrm>
            <a:off x="467544" y="385500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PROTHETISCHE PHASE – REGIO 34, 35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7544" y="899428"/>
            <a:ext cx="170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AUGUST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Grafik 9" descr="DSC06009.JPG"/>
          <p:cNvPicPr>
            <a:picLocks noChangeAspect="1"/>
          </p:cNvPicPr>
          <p:nvPr/>
        </p:nvPicPr>
        <p:blipFill>
          <a:blip r:embed="rId4" cstate="print"/>
          <a:srcRect l="13986" r="16081" b="19412"/>
          <a:stretch>
            <a:fillRect/>
          </a:stretch>
        </p:blipFill>
        <p:spPr>
          <a:xfrm>
            <a:off x="5723487" y="3715892"/>
            <a:ext cx="2304897" cy="172933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729406" y="5445224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Meistermodell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339752" y="5147900"/>
            <a:ext cx="4494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Gingivaformer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 Höhe 5mm, konisch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endParaRPr lang="de-DE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Papas\Pictures\Eigene Scans\2012-11 (Nov)\Scannen0013.jpg"/>
          <p:cNvPicPr>
            <a:picLocks noChangeAspect="1" noChangeArrowheads="1"/>
          </p:cNvPicPr>
          <p:nvPr/>
        </p:nvPicPr>
        <p:blipFill>
          <a:blip r:embed="rId2" cstate="print"/>
          <a:srcRect l="20755" t="2439" b="21951"/>
          <a:stretch>
            <a:fillRect/>
          </a:stretch>
        </p:blipFill>
        <p:spPr bwMode="auto">
          <a:xfrm>
            <a:off x="2339752" y="1522334"/>
            <a:ext cx="4494692" cy="3562850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467545" y="908720"/>
            <a:ext cx="244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4" y="385500"/>
            <a:ext cx="5756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PROTHETISCHE PHASE – REGIO 34, 35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5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21"/>
          <p:cNvSpPr txBox="1"/>
          <p:nvPr/>
        </p:nvSpPr>
        <p:spPr>
          <a:xfrm>
            <a:off x="1043608" y="3906922"/>
            <a:ext cx="6963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Therapie: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Extraktion </a:t>
            </a:r>
            <a:r>
              <a:rPr lang="de-D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der Zähne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34+35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i="1" dirty="0" smtClean="0">
                <a:solidFill>
                  <a:srgbClr val="92D050"/>
                </a:solidFill>
              </a:rPr>
              <a:t>DVT-Planung </a:t>
            </a:r>
            <a:r>
              <a:rPr lang="de-DE" i="1" dirty="0">
                <a:solidFill>
                  <a:srgbClr val="92D050"/>
                </a:solidFill>
              </a:rPr>
              <a:t>:  Implantation Regio 34+35  (</a:t>
            </a:r>
            <a:r>
              <a:rPr lang="de-DE" i="1" dirty="0" smtClean="0">
                <a:solidFill>
                  <a:srgbClr val="92D050"/>
                </a:solidFill>
              </a:rPr>
              <a:t>02/2012)</a:t>
            </a:r>
            <a:endParaRPr lang="de-DE" dirty="0" smtClean="0">
              <a:solidFill>
                <a:srgbClr val="92D050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Versorgung </a:t>
            </a:r>
            <a:r>
              <a:rPr lang="de-D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mit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Einzelkronen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679648" y="383614"/>
            <a:ext cx="7924800" cy="741130"/>
          </a:xfrm>
        </p:spPr>
        <p:txBody>
          <a:bodyPr/>
          <a:lstStyle/>
          <a:p>
            <a:pPr rtl="0" eaLnBrk="1" latinLnBrk="0" hangingPunct="1"/>
            <a:r>
              <a:rPr lang="de-DE" sz="2800" kern="1200" spc="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/>
                <a:ea typeface="+mn-ea"/>
                <a:cs typeface="+mn-cs"/>
              </a:rPr>
              <a:t>Patient</a:t>
            </a:r>
            <a:r>
              <a:rPr lang="de-DE" sz="2800" kern="1200" spc="0" dirty="0" smtClean="0">
                <a:latin typeface="Arial Narrow"/>
                <a:ea typeface="+mn-ea"/>
                <a:cs typeface="+mn-cs"/>
              </a:rPr>
              <a:t> </a:t>
            </a:r>
            <a:r>
              <a:rPr lang="de-DE" sz="3200" kern="1200" spc="0" dirty="0" smtClean="0">
                <a:latin typeface="Arial Narrow"/>
                <a:ea typeface="+mn-ea"/>
                <a:cs typeface="+mn-cs"/>
              </a:rPr>
              <a:t> </a:t>
            </a:r>
            <a:r>
              <a:rPr lang="de-DE" sz="2800" kern="1200" spc="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geb. 1931</a:t>
            </a:r>
            <a:endParaRPr lang="de-DE" sz="3200" kern="1200" spc="0" dirty="0" smtClean="0">
              <a:solidFill>
                <a:schemeClr val="accent4">
                  <a:lumMod val="20000"/>
                  <a:lumOff val="80000"/>
                </a:schemeClr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7" name="Textfeld 22"/>
          <p:cNvSpPr txBox="1"/>
          <p:nvPr/>
        </p:nvSpPr>
        <p:spPr>
          <a:xfrm>
            <a:off x="1043608" y="1347733"/>
            <a:ext cx="77048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Ausgangssituation: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elockerte </a:t>
            </a:r>
            <a:r>
              <a:rPr lang="de-D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nicht mehr erhaltungswürdige Prämolaren im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III.Quadranten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Schmerzen</a:t>
            </a:r>
            <a:r>
              <a:rPr lang="de-D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Schwellung und Pusentleerung nach Trepanation von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34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Starke </a:t>
            </a:r>
            <a:r>
              <a:rPr lang="de-D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bukko-mesiale Kippung des Zahnes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35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Symptomatisch </a:t>
            </a:r>
            <a:r>
              <a:rPr lang="de-D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unauffälliger stark paradontal geschädigter Zahn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00915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DSC06013.JPG"/>
          <p:cNvPicPr>
            <a:picLocks noChangeAspect="1"/>
          </p:cNvPicPr>
          <p:nvPr/>
        </p:nvPicPr>
        <p:blipFill>
          <a:blip r:embed="rId2" cstate="print"/>
          <a:srcRect l="10766" t="12163" r="23068" b="7529"/>
          <a:stretch>
            <a:fillRect/>
          </a:stretch>
        </p:blipFill>
        <p:spPr>
          <a:xfrm>
            <a:off x="539552" y="1772816"/>
            <a:ext cx="3744416" cy="3106216"/>
          </a:xfrm>
          <a:prstGeom prst="rect">
            <a:avLst/>
          </a:prstGeom>
        </p:spPr>
      </p:pic>
      <p:pic>
        <p:nvPicPr>
          <p:cNvPr id="6" name="Picture 3" descr="C:\Users\Papas\Pictures\Eigene Scans\2012-11 (Nov)\Scannen0014.jpg"/>
          <p:cNvPicPr>
            <a:picLocks noChangeAspect="1" noChangeArrowheads="1"/>
          </p:cNvPicPr>
          <p:nvPr/>
        </p:nvPicPr>
        <p:blipFill>
          <a:blip r:embed="rId3" cstate="print"/>
          <a:srcRect t="7317" r="11538" b="9756"/>
          <a:stretch>
            <a:fillRect/>
          </a:stretch>
        </p:blipFill>
        <p:spPr bwMode="auto">
          <a:xfrm>
            <a:off x="4860032" y="1772816"/>
            <a:ext cx="3744415" cy="3106216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3419872" y="5003884"/>
            <a:ext cx="217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Anprobe der </a:t>
            </a:r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Abutments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7544" y="385500"/>
            <a:ext cx="5756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PROTHETISCHE PHASE – REGIO 34, 35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7544" y="90872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DSC06028.JPG"/>
          <p:cNvPicPr>
            <a:picLocks noChangeAspect="1"/>
          </p:cNvPicPr>
          <p:nvPr/>
        </p:nvPicPr>
        <p:blipFill>
          <a:blip r:embed="rId2" cstate="print"/>
          <a:srcRect l="21763" t="538" r="11092" b="22085"/>
          <a:stretch>
            <a:fillRect/>
          </a:stretch>
        </p:blipFill>
        <p:spPr>
          <a:xfrm>
            <a:off x="539552" y="1772816"/>
            <a:ext cx="3797757" cy="3096344"/>
          </a:xfrm>
          <a:prstGeom prst="rect">
            <a:avLst/>
          </a:prstGeom>
        </p:spPr>
      </p:pic>
      <p:pic>
        <p:nvPicPr>
          <p:cNvPr id="5" name="Grafik 4" descr="DSC06038.JPG"/>
          <p:cNvPicPr>
            <a:picLocks noChangeAspect="1"/>
          </p:cNvPicPr>
          <p:nvPr/>
        </p:nvPicPr>
        <p:blipFill>
          <a:blip r:embed="rId3" cstate="print"/>
          <a:srcRect l="8898" t="880" r="11883" b="7407"/>
          <a:stretch>
            <a:fillRect/>
          </a:stretch>
        </p:blipFill>
        <p:spPr>
          <a:xfrm>
            <a:off x="4921804" y="1772816"/>
            <a:ext cx="3682644" cy="309634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932040" y="5003884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Fertigstellung 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39552" y="5013176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Gerüst 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7544" y="385500"/>
            <a:ext cx="5756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PROTHETISCHE PHASE – REGIO 34, 35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7544" y="90872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131840" y="5229200"/>
            <a:ext cx="33903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Eingliederung der VMK-Kronen</a:t>
            </a:r>
          </a:p>
          <a:p>
            <a:endParaRPr lang="de-DE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C:\Users\Papas\Pictures\Eigene Scans\2012-11 (Nov)\Scannen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72816"/>
            <a:ext cx="3024336" cy="3312368"/>
          </a:xfrm>
          <a:prstGeom prst="rect">
            <a:avLst/>
          </a:prstGeom>
          <a:noFill/>
        </p:spPr>
      </p:pic>
      <p:pic>
        <p:nvPicPr>
          <p:cNvPr id="2051" name="Picture 3" descr="C:\Users\Papas\Pictures\Eigene Scans\2012-11 (Nov)\Scannen0016.jpg"/>
          <p:cNvPicPr>
            <a:picLocks noChangeAspect="1" noChangeArrowheads="1"/>
          </p:cNvPicPr>
          <p:nvPr/>
        </p:nvPicPr>
        <p:blipFill rotWithShape="1">
          <a:blip r:embed="rId4" cstate="print"/>
          <a:srcRect t="-1" r="41415" b="541"/>
          <a:stretch/>
        </p:blipFill>
        <p:spPr bwMode="auto">
          <a:xfrm>
            <a:off x="5076056" y="1772816"/>
            <a:ext cx="2879224" cy="33123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2" name="Textfeld 1"/>
          <p:cNvSpPr txBox="1"/>
          <p:nvPr/>
        </p:nvSpPr>
        <p:spPr>
          <a:xfrm>
            <a:off x="467544" y="9087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7544" y="385500"/>
            <a:ext cx="6444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PROTHETISCHE ENDKONSTRUKTION 34, 35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5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07704" y="4869160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Einzelfilmaufnahme nach 7 Monaten vor und nach Eingliederung der Versorgung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9552" y="1124744"/>
            <a:ext cx="216024" cy="3600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Grafik 7" descr="rö 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400" y="2157688"/>
            <a:ext cx="3384000" cy="2567456"/>
          </a:xfrm>
          <a:prstGeom prst="flowChartAlternateProcess">
            <a:avLst/>
          </a:prstGeom>
        </p:spPr>
      </p:pic>
      <p:pic>
        <p:nvPicPr>
          <p:cNvPr id="9" name="Grafik 8" descr="rö 21.jpg"/>
          <p:cNvPicPr>
            <a:picLocks noChangeAspect="1"/>
          </p:cNvPicPr>
          <p:nvPr/>
        </p:nvPicPr>
        <p:blipFill>
          <a:blip r:embed="rId3" cstate="print"/>
          <a:srcRect l="3329" r="138" b="4420"/>
          <a:stretch>
            <a:fillRect/>
          </a:stretch>
        </p:blipFill>
        <p:spPr>
          <a:xfrm>
            <a:off x="971600" y="2157687"/>
            <a:ext cx="3384376" cy="2567457"/>
          </a:xfrm>
          <a:prstGeom prst="flowChartAlternateProcess">
            <a:avLst/>
          </a:prstGeom>
          <a:ln>
            <a:solidFill>
              <a:schemeClr val="bg1"/>
            </a:solidFill>
          </a:ln>
        </p:spPr>
      </p:pic>
      <p:sp>
        <p:nvSpPr>
          <p:cNvPr id="7" name="Titel 6"/>
          <p:cNvSpPr>
            <a:spLocks noGrp="1"/>
          </p:cNvSpPr>
          <p:nvPr>
            <p:ph type="title" idx="4294967295"/>
          </p:nvPr>
        </p:nvSpPr>
        <p:spPr>
          <a:xfrm>
            <a:off x="467544" y="404664"/>
            <a:ext cx="6554688" cy="508918"/>
          </a:xfrm>
        </p:spPr>
        <p:txBody>
          <a:bodyPr/>
          <a:lstStyle/>
          <a:p>
            <a:r>
              <a:rPr lang="de-DE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rÖNTGENAUFNAHMEN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7544" y="9087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SEPTEMBER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9552" y="764704"/>
            <a:ext cx="45719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Grafik 4" descr="DSC06028.JPG"/>
          <p:cNvPicPr>
            <a:picLocks noChangeAspect="1"/>
          </p:cNvPicPr>
          <p:nvPr/>
        </p:nvPicPr>
        <p:blipFill>
          <a:blip r:embed="rId3" cstate="print"/>
          <a:srcRect l="21763" t="538" r="11092" b="22085"/>
          <a:stretch>
            <a:fillRect/>
          </a:stretch>
        </p:blipFill>
        <p:spPr>
          <a:xfrm>
            <a:off x="1763688" y="3717031"/>
            <a:ext cx="2333595" cy="1800201"/>
          </a:xfrm>
          <a:prstGeom prst="rect">
            <a:avLst/>
          </a:prstGeom>
        </p:spPr>
      </p:pic>
      <p:pic>
        <p:nvPicPr>
          <p:cNvPr id="7" name="Grafik 6" descr="DSC06013.JPG"/>
          <p:cNvPicPr>
            <a:picLocks noChangeAspect="1"/>
          </p:cNvPicPr>
          <p:nvPr/>
        </p:nvPicPr>
        <p:blipFill>
          <a:blip r:embed="rId4" cstate="print"/>
          <a:srcRect l="10766" t="12163" r="23068" b="7529"/>
          <a:stretch>
            <a:fillRect/>
          </a:stretch>
        </p:blipFill>
        <p:spPr>
          <a:xfrm>
            <a:off x="5066077" y="1412776"/>
            <a:ext cx="2314235" cy="1800200"/>
          </a:xfrm>
          <a:prstGeom prst="rect">
            <a:avLst/>
          </a:prstGeom>
        </p:spPr>
      </p:pic>
      <p:pic>
        <p:nvPicPr>
          <p:cNvPr id="9" name="Grafik 8" descr="DSC06038.JPG"/>
          <p:cNvPicPr>
            <a:picLocks noChangeAspect="1"/>
          </p:cNvPicPr>
          <p:nvPr/>
        </p:nvPicPr>
        <p:blipFill>
          <a:blip r:embed="rId5" cstate="print"/>
          <a:srcRect l="8898" t="880" r="11883" b="7407"/>
          <a:stretch>
            <a:fillRect/>
          </a:stretch>
        </p:blipFill>
        <p:spPr>
          <a:xfrm>
            <a:off x="5065820" y="3717032"/>
            <a:ext cx="2314492" cy="180020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691680" y="3203684"/>
            <a:ext cx="2608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Modell mit Laborimplantaten</a:t>
            </a:r>
            <a:r>
              <a:rPr lang="de-DE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de-DE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956631" y="5507940"/>
            <a:ext cx="2207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Modell mit Kronenblock 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970480" y="3203684"/>
            <a:ext cx="2049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Modell mit </a:t>
            </a:r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Abutments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691680" y="5497487"/>
            <a:ext cx="172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Modell mit Gerüst 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Grafik 11" descr="DSC06009.JPG"/>
          <p:cNvPicPr>
            <a:picLocks noChangeAspect="1"/>
          </p:cNvPicPr>
          <p:nvPr/>
        </p:nvPicPr>
        <p:blipFill>
          <a:blip r:embed="rId6" cstate="print"/>
          <a:srcRect l="13986" r="16081" b="19412"/>
          <a:stretch>
            <a:fillRect/>
          </a:stretch>
        </p:blipFill>
        <p:spPr>
          <a:xfrm>
            <a:off x="1754209" y="1428095"/>
            <a:ext cx="2313735" cy="1784881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 idx="4294967295"/>
          </p:nvPr>
        </p:nvSpPr>
        <p:spPr>
          <a:xfrm>
            <a:off x="467544" y="-99392"/>
            <a:ext cx="6624736" cy="1008112"/>
          </a:xfrm>
        </p:spPr>
        <p:txBody>
          <a:bodyPr/>
          <a:lstStyle/>
          <a:p>
            <a:r>
              <a:rPr lang="de-DE" sz="2800" kern="1200" spc="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Zahntechnischer </a:t>
            </a:r>
            <a:r>
              <a:rPr lang="de-DE" sz="2800" spc="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AB</a:t>
            </a:r>
            <a:r>
              <a:rPr lang="de-DE" sz="2800" kern="1200" spc="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lauf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7544" y="899428"/>
            <a:ext cx="302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AUGUST/SEPTEMBER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9552" y="1196752"/>
            <a:ext cx="1008112" cy="3600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200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  <a:t/>
            </a:r>
            <a:br>
              <a:rPr lang="de-DE" sz="3200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</a:br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3"/>
          <a:stretch>
            <a:fillRect/>
          </a:stretch>
        </p:blipFill>
        <p:spPr bwMode="auto">
          <a:xfrm>
            <a:off x="971600" y="3717032"/>
            <a:ext cx="3960440" cy="1408824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 descr="rö 21.jpg"/>
          <p:cNvPicPr>
            <a:picLocks noChangeAspect="1"/>
          </p:cNvPicPr>
          <p:nvPr/>
        </p:nvPicPr>
        <p:blipFill>
          <a:blip r:embed="rId4" cstate="print"/>
          <a:srcRect l="3329" r="138" b="4420"/>
          <a:stretch>
            <a:fillRect/>
          </a:stretch>
        </p:blipFill>
        <p:spPr>
          <a:xfrm>
            <a:off x="5652120" y="2567387"/>
            <a:ext cx="1705280" cy="1293661"/>
          </a:xfrm>
          <a:prstGeom prst="flowChartAlternateProcess">
            <a:avLst/>
          </a:prstGeom>
          <a:ln>
            <a:solidFill>
              <a:schemeClr val="bg1"/>
            </a:solidFill>
          </a:ln>
        </p:spPr>
      </p:pic>
      <p:pic>
        <p:nvPicPr>
          <p:cNvPr id="9" name="Grafik 8" descr="rö 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4106236"/>
            <a:ext cx="1728192" cy="1266980"/>
          </a:xfrm>
          <a:prstGeom prst="flowChartAlternateProcess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349409"/>
            <a:ext cx="3888432" cy="1710911"/>
          </a:xfrm>
          <a:prstGeom prst="flowChartAlternateProcess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2195736" y="3140968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Februar 2012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339752" y="5219908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Juli 2012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"/>
          <a:stretch>
            <a:fillRect/>
          </a:stretch>
        </p:blipFill>
        <p:spPr bwMode="auto">
          <a:xfrm>
            <a:off x="5652120" y="1051619"/>
            <a:ext cx="1705280" cy="1241577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hteck 15"/>
          <p:cNvSpPr/>
          <p:nvPr/>
        </p:nvSpPr>
        <p:spPr>
          <a:xfrm>
            <a:off x="7380312" y="3779748"/>
            <a:ext cx="1588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September 2012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7380312" y="1484784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2009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 idx="4294967295"/>
          </p:nvPr>
        </p:nvSpPr>
        <p:spPr>
          <a:xfrm>
            <a:off x="465583" y="332656"/>
            <a:ext cx="7522587" cy="580926"/>
          </a:xfrm>
        </p:spPr>
        <p:txBody>
          <a:bodyPr/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ÜBERSICHT - </a:t>
            </a:r>
            <a:r>
              <a:rPr lang="de-DE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RöntgenAUFNAHMEN</a:t>
            </a:r>
            <a:endParaRPr lang="de-DE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39552" y="360000"/>
            <a:ext cx="7356858" cy="76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200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  <a:t>                      </a:t>
            </a:r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936104" cy="73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"/>
          <a:stretch>
            <a:fillRect/>
          </a:stretch>
        </p:blipFill>
        <p:spPr bwMode="auto">
          <a:xfrm>
            <a:off x="1403648" y="764704"/>
            <a:ext cx="936104" cy="737611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61" y="764704"/>
            <a:ext cx="1616907" cy="711439"/>
          </a:xfrm>
          <a:prstGeom prst="rect">
            <a:avLst/>
          </a:prstGeom>
          <a:noFill/>
        </p:spPr>
      </p:pic>
      <p:pic>
        <p:nvPicPr>
          <p:cNvPr id="10" name="Picture 2" descr="D:\Rita-Privat\Masterthesis\Scripte für Master\Auszüge für Masterthesis\Donner, Hans\donner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696346"/>
            <a:ext cx="648072" cy="534574"/>
          </a:xfrm>
          <a:prstGeom prst="rect">
            <a:avLst/>
          </a:prstGeom>
          <a:noFill/>
        </p:spPr>
      </p:pic>
      <p:pic>
        <p:nvPicPr>
          <p:cNvPr id="11" name="Picture 3" descr="D:\Rita-Privat\Masterthesis\Scripte für Master\Auszüge für Masterthesis\Donner, Hans\donner 2.jpg"/>
          <p:cNvPicPr>
            <a:picLocks noChangeAspect="1" noChangeArrowheads="1"/>
          </p:cNvPicPr>
          <p:nvPr/>
        </p:nvPicPr>
        <p:blipFill rotWithShape="1">
          <a:blip r:embed="rId6" cstate="print"/>
          <a:srcRect b="11106"/>
          <a:stretch/>
        </p:blipFill>
        <p:spPr bwMode="auto">
          <a:xfrm>
            <a:off x="493736" y="2328063"/>
            <a:ext cx="621880" cy="488066"/>
          </a:xfrm>
          <a:prstGeom prst="rect">
            <a:avLst/>
          </a:prstGeom>
          <a:noFill/>
        </p:spPr>
      </p:pic>
      <p:pic>
        <p:nvPicPr>
          <p:cNvPr id="12" name="Picture 4" descr="D:\Rita-Privat\Masterthesis\Scripte für Master\Auszüge für Masterthesis\Donner, Hans\donner 3.jpg"/>
          <p:cNvPicPr>
            <a:picLocks noChangeAspect="1" noChangeArrowheads="1"/>
          </p:cNvPicPr>
          <p:nvPr/>
        </p:nvPicPr>
        <p:blipFill rotWithShape="1">
          <a:blip r:embed="rId7" cstate="print"/>
          <a:srcRect t="9888" b="17099"/>
          <a:stretch/>
        </p:blipFill>
        <p:spPr bwMode="auto">
          <a:xfrm>
            <a:off x="1259632" y="1700808"/>
            <a:ext cx="466274" cy="888656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0276" y="1819768"/>
            <a:ext cx="603573" cy="833320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813888"/>
            <a:ext cx="630814" cy="834064"/>
          </a:xfrm>
          <a:prstGeom prst="rect">
            <a:avLst/>
          </a:prstGeom>
          <a:noFill/>
        </p:spPr>
      </p:pic>
      <p:sp>
        <p:nvSpPr>
          <p:cNvPr id="16" name="Rechteck 15"/>
          <p:cNvSpPr/>
          <p:nvPr/>
        </p:nvSpPr>
        <p:spPr>
          <a:xfrm>
            <a:off x="5483335" y="188640"/>
            <a:ext cx="2977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 Folie 9  Chirurgische Phase</a:t>
            </a:r>
            <a:endParaRPr lang="de-DE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r="-706" b="3342"/>
          <a:stretch/>
        </p:blipFill>
        <p:spPr bwMode="auto">
          <a:xfrm>
            <a:off x="5004048" y="836712"/>
            <a:ext cx="864096" cy="61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7"/>
          <a:stretch/>
        </p:blipFill>
        <p:spPr bwMode="auto">
          <a:xfrm>
            <a:off x="6012160" y="836712"/>
            <a:ext cx="864096" cy="61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>
            <a:fillRect/>
          </a:stretch>
        </p:blipFill>
        <p:spPr bwMode="auto">
          <a:xfrm>
            <a:off x="7164288" y="764704"/>
            <a:ext cx="792088" cy="73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14" y="836712"/>
            <a:ext cx="827874" cy="61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t="4624" r="-7528" b="16829"/>
          <a:stretch>
            <a:fillRect/>
          </a:stretch>
        </p:blipFill>
        <p:spPr bwMode="auto">
          <a:xfrm>
            <a:off x="5004048" y="1809098"/>
            <a:ext cx="1008112" cy="6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r="-1343" b="3412"/>
          <a:stretch>
            <a:fillRect/>
          </a:stretch>
        </p:blipFill>
        <p:spPr bwMode="auto">
          <a:xfrm>
            <a:off x="6265234" y="1809098"/>
            <a:ext cx="971062" cy="6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80182"/>
            <a:ext cx="1188132" cy="85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hteck 23"/>
          <p:cNvSpPr/>
          <p:nvPr/>
        </p:nvSpPr>
        <p:spPr>
          <a:xfrm>
            <a:off x="755576" y="3059668"/>
            <a:ext cx="3292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 Folie 13  Postoperative Phase</a:t>
            </a:r>
            <a:endParaRPr lang="de-DE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28"/>
          <a:stretch>
            <a:fillRect/>
          </a:stretch>
        </p:blipFill>
        <p:spPr bwMode="auto">
          <a:xfrm>
            <a:off x="395536" y="3645024"/>
            <a:ext cx="86409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0" r="10503" b="22149"/>
          <a:stretch>
            <a:fillRect/>
          </a:stretch>
        </p:blipFill>
        <p:spPr bwMode="auto">
          <a:xfrm>
            <a:off x="1403648" y="3645024"/>
            <a:ext cx="86409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 r="26314" b="22542"/>
          <a:stretch/>
        </p:blipFill>
        <p:spPr bwMode="auto">
          <a:xfrm>
            <a:off x="2627784" y="3645024"/>
            <a:ext cx="800089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49"/>
          <a:stretch/>
        </p:blipFill>
        <p:spPr bwMode="auto">
          <a:xfrm>
            <a:off x="3563888" y="3645024"/>
            <a:ext cx="837059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97" b="8054"/>
          <a:stretch>
            <a:fillRect/>
          </a:stretch>
        </p:blipFill>
        <p:spPr bwMode="auto">
          <a:xfrm>
            <a:off x="2339752" y="4725144"/>
            <a:ext cx="864096" cy="81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08"/>
          <a:stretch>
            <a:fillRect/>
          </a:stretch>
        </p:blipFill>
        <p:spPr bwMode="auto">
          <a:xfrm>
            <a:off x="395536" y="4725144"/>
            <a:ext cx="720080" cy="80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8" b="16614"/>
          <a:stretch>
            <a:fillRect/>
          </a:stretch>
        </p:blipFill>
        <p:spPr bwMode="auto">
          <a:xfrm>
            <a:off x="1259632" y="4725144"/>
            <a:ext cx="720080" cy="80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hteck 32"/>
          <p:cNvSpPr/>
          <p:nvPr/>
        </p:nvSpPr>
        <p:spPr>
          <a:xfrm>
            <a:off x="5542391" y="3059668"/>
            <a:ext cx="3062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 Folie 18  Prothetische Phase</a:t>
            </a:r>
            <a:endParaRPr lang="de-DE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2" t="4997"/>
          <a:stretch>
            <a:fillRect/>
          </a:stretch>
        </p:blipFill>
        <p:spPr bwMode="auto">
          <a:xfrm>
            <a:off x="5004048" y="3645024"/>
            <a:ext cx="769716" cy="73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81028"/>
            <a:ext cx="79208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 descr="C:\Users\Papas\Pictures\Eigene Scans\2012-11 (Nov)\Scannen0013.jpg"/>
          <p:cNvPicPr>
            <a:picLocks noChangeAspect="1" noChangeArrowheads="1"/>
          </p:cNvPicPr>
          <p:nvPr/>
        </p:nvPicPr>
        <p:blipFill>
          <a:blip r:embed="rId26" cstate="print"/>
          <a:srcRect l="20755" t="2439" b="21951"/>
          <a:stretch>
            <a:fillRect/>
          </a:stretch>
        </p:blipFill>
        <p:spPr bwMode="auto">
          <a:xfrm>
            <a:off x="7066729" y="3645024"/>
            <a:ext cx="817639" cy="656645"/>
          </a:xfrm>
          <a:prstGeom prst="rect">
            <a:avLst/>
          </a:prstGeom>
          <a:noFill/>
        </p:spPr>
      </p:pic>
      <p:pic>
        <p:nvPicPr>
          <p:cNvPr id="37" name="Picture 3" descr="C:\Users\Papas\Pictures\Eigene Scans\2012-11 (Nov)\Scannen0014.jpg"/>
          <p:cNvPicPr>
            <a:picLocks noChangeAspect="1" noChangeArrowheads="1"/>
          </p:cNvPicPr>
          <p:nvPr/>
        </p:nvPicPr>
        <p:blipFill>
          <a:blip r:embed="rId27" cstate="print"/>
          <a:srcRect t="7317" r="11538" b="9756"/>
          <a:stretch>
            <a:fillRect/>
          </a:stretch>
        </p:blipFill>
        <p:spPr bwMode="auto">
          <a:xfrm>
            <a:off x="8244408" y="3645024"/>
            <a:ext cx="792088" cy="638679"/>
          </a:xfrm>
          <a:prstGeom prst="rect">
            <a:avLst/>
          </a:prstGeom>
          <a:noFill/>
        </p:spPr>
      </p:pic>
      <p:pic>
        <p:nvPicPr>
          <p:cNvPr id="38" name="Grafik 37" descr="rö 21.jpg"/>
          <p:cNvPicPr>
            <a:picLocks noChangeAspect="1"/>
          </p:cNvPicPr>
          <p:nvPr/>
        </p:nvPicPr>
        <p:blipFill>
          <a:blip r:embed="rId28" cstate="print"/>
          <a:srcRect l="3329" r="138" b="4420"/>
          <a:stretch>
            <a:fillRect/>
          </a:stretch>
        </p:blipFill>
        <p:spPr>
          <a:xfrm>
            <a:off x="7380312" y="4799470"/>
            <a:ext cx="756302" cy="573746"/>
          </a:xfrm>
          <a:prstGeom prst="flowChartAlternateProcess">
            <a:avLst/>
          </a:prstGeom>
          <a:ln>
            <a:solidFill>
              <a:schemeClr val="bg1"/>
            </a:solidFill>
          </a:ln>
        </p:spPr>
      </p:pic>
      <p:pic>
        <p:nvPicPr>
          <p:cNvPr id="39" name="Picture 2" descr="C:\Users\Papas\Pictures\Eigene Scans\2012-11 (Nov)\Scannen0015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292080" y="4725144"/>
            <a:ext cx="720080" cy="828091"/>
          </a:xfrm>
          <a:prstGeom prst="rect">
            <a:avLst/>
          </a:prstGeom>
          <a:noFill/>
        </p:spPr>
      </p:pic>
      <p:pic>
        <p:nvPicPr>
          <p:cNvPr id="40" name="Picture 3" descr="C:\Users\Papas\Pictures\Eigene Scans\2012-11 (Nov)\Scannen0016.jpg"/>
          <p:cNvPicPr>
            <a:picLocks noChangeAspect="1" noChangeArrowheads="1"/>
          </p:cNvPicPr>
          <p:nvPr/>
        </p:nvPicPr>
        <p:blipFill>
          <a:blip r:embed="rId30" cstate="print"/>
          <a:srcRect r="36364" b="9394"/>
          <a:stretch>
            <a:fillRect/>
          </a:stretch>
        </p:blipFill>
        <p:spPr bwMode="auto">
          <a:xfrm>
            <a:off x="6228184" y="4725144"/>
            <a:ext cx="713818" cy="8280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42" name="Textfeld 41"/>
          <p:cNvSpPr txBox="1"/>
          <p:nvPr/>
        </p:nvSpPr>
        <p:spPr>
          <a:xfrm>
            <a:off x="0" y="90872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4</a:t>
            </a:r>
            <a:endParaRPr lang="de-DE" dirty="0"/>
          </a:p>
        </p:txBody>
      </p:sp>
      <p:sp>
        <p:nvSpPr>
          <p:cNvPr id="44" name="Textfeld 43"/>
          <p:cNvSpPr txBox="1"/>
          <p:nvPr/>
        </p:nvSpPr>
        <p:spPr>
          <a:xfrm>
            <a:off x="2411760" y="98072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5</a:t>
            </a:r>
            <a:endParaRPr lang="de-DE" dirty="0"/>
          </a:p>
        </p:txBody>
      </p:sp>
      <p:sp>
        <p:nvSpPr>
          <p:cNvPr id="45" name="Textfeld 44"/>
          <p:cNvSpPr txBox="1"/>
          <p:nvPr/>
        </p:nvSpPr>
        <p:spPr>
          <a:xfrm>
            <a:off x="2049288" y="204625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7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35496" y="205155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4716016" y="98072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9</a:t>
            </a:r>
            <a:endParaRPr lang="de-DE" dirty="0"/>
          </a:p>
        </p:txBody>
      </p:sp>
      <p:sp>
        <p:nvSpPr>
          <p:cNvPr id="48" name="Textfeld 47"/>
          <p:cNvSpPr txBox="1"/>
          <p:nvPr/>
        </p:nvSpPr>
        <p:spPr>
          <a:xfrm>
            <a:off x="6804248" y="97143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endParaRPr lang="de-DE" dirty="0"/>
          </a:p>
        </p:txBody>
      </p:sp>
      <p:sp>
        <p:nvSpPr>
          <p:cNvPr id="49" name="Textfeld 48"/>
          <p:cNvSpPr txBox="1"/>
          <p:nvPr/>
        </p:nvSpPr>
        <p:spPr>
          <a:xfrm>
            <a:off x="5917780" y="1916832"/>
            <a:ext cx="3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11</a:t>
            </a:r>
            <a:endParaRPr lang="de-DE" dirty="0"/>
          </a:p>
        </p:txBody>
      </p:sp>
      <p:sp>
        <p:nvSpPr>
          <p:cNvPr id="50" name="Textfeld 49"/>
          <p:cNvSpPr txBox="1"/>
          <p:nvPr/>
        </p:nvSpPr>
        <p:spPr>
          <a:xfrm>
            <a:off x="0" y="378904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13</a:t>
            </a:r>
            <a:endParaRPr lang="de-DE" dirty="0"/>
          </a:p>
        </p:txBody>
      </p:sp>
      <p:sp>
        <p:nvSpPr>
          <p:cNvPr id="51" name="Textfeld 50"/>
          <p:cNvSpPr txBox="1"/>
          <p:nvPr/>
        </p:nvSpPr>
        <p:spPr>
          <a:xfrm>
            <a:off x="2267744" y="378904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14</a:t>
            </a:r>
            <a:endParaRPr lang="de-DE" dirty="0"/>
          </a:p>
        </p:txBody>
      </p:sp>
      <p:sp>
        <p:nvSpPr>
          <p:cNvPr id="52" name="Textfeld 51"/>
          <p:cNvSpPr txBox="1"/>
          <p:nvPr/>
        </p:nvSpPr>
        <p:spPr>
          <a:xfrm>
            <a:off x="-36512" y="494116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15</a:t>
            </a:r>
            <a:endParaRPr lang="de-DE" dirty="0"/>
          </a:p>
        </p:txBody>
      </p:sp>
      <p:sp>
        <p:nvSpPr>
          <p:cNvPr id="54" name="Textfeld 53"/>
          <p:cNvSpPr txBox="1"/>
          <p:nvPr/>
        </p:nvSpPr>
        <p:spPr>
          <a:xfrm>
            <a:off x="4644008" y="378904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18</a:t>
            </a:r>
            <a:endParaRPr lang="de-DE" dirty="0"/>
          </a:p>
        </p:txBody>
      </p:sp>
      <p:sp>
        <p:nvSpPr>
          <p:cNvPr id="55" name="Textfeld 54"/>
          <p:cNvSpPr txBox="1"/>
          <p:nvPr/>
        </p:nvSpPr>
        <p:spPr>
          <a:xfrm>
            <a:off x="6660232" y="378904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19</a:t>
            </a:r>
            <a:endParaRPr lang="de-DE" dirty="0"/>
          </a:p>
        </p:txBody>
      </p:sp>
      <p:sp>
        <p:nvSpPr>
          <p:cNvPr id="56" name="Textfeld 55"/>
          <p:cNvSpPr txBox="1"/>
          <p:nvPr/>
        </p:nvSpPr>
        <p:spPr>
          <a:xfrm>
            <a:off x="4788024" y="494116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22</a:t>
            </a:r>
            <a:endParaRPr lang="de-DE" dirty="0"/>
          </a:p>
        </p:txBody>
      </p:sp>
      <p:sp>
        <p:nvSpPr>
          <p:cNvPr id="57" name="Textfeld 56"/>
          <p:cNvSpPr txBox="1"/>
          <p:nvPr/>
        </p:nvSpPr>
        <p:spPr>
          <a:xfrm>
            <a:off x="6948264" y="494116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23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884368" y="378904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60507" y="188640"/>
            <a:ext cx="33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 Folie 4  Diagnostik und Planung</a:t>
            </a:r>
            <a:endParaRPr lang="de-DE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8" name="Grafik 57" descr="rö 20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8244408" y="4799958"/>
            <a:ext cx="755576" cy="570941"/>
          </a:xfrm>
          <a:prstGeom prst="flowChartAlternateProcess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flipH="1">
            <a:off x="-1548680" y="7173416"/>
            <a:ext cx="45719" cy="45719"/>
          </a:xfrm>
        </p:spPr>
        <p:txBody>
          <a:bodyPr/>
          <a:lstStyle/>
          <a:p>
            <a:r>
              <a:rPr lang="de-DE" sz="100" dirty="0" smtClean="0"/>
              <a:t>Gesamtübersicht</a:t>
            </a:r>
            <a:endParaRPr lang="de-DE" sz="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39552" y="90872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/>
              <a:t>DVT-Untersuchung von Dr. Hans Donner, geb. am 14.01.1931</a:t>
            </a:r>
            <a:endParaRPr lang="de-DE" sz="2400" dirty="0"/>
          </a:p>
        </p:txBody>
      </p:sp>
      <p:sp>
        <p:nvSpPr>
          <p:cNvPr id="5" name="Rechteck 4"/>
          <p:cNvSpPr/>
          <p:nvPr/>
        </p:nvSpPr>
        <p:spPr>
          <a:xfrm>
            <a:off x="611560" y="1628800"/>
            <a:ext cx="74523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/>
              <a:t>Klinik und rechtfertigende Indikation:</a:t>
            </a:r>
          </a:p>
          <a:p>
            <a:pPr marL="342900" indent="-342900">
              <a:buAutoNum type="arabicPeriod"/>
            </a:pPr>
            <a:r>
              <a:rPr lang="de-DE" sz="2000" dirty="0" smtClean="0"/>
              <a:t>Unklare Knochenverhältnisse vor Implantation im Unterkiefer </a:t>
            </a:r>
            <a:r>
              <a:rPr lang="de-DE" sz="2000" dirty="0" err="1" smtClean="0"/>
              <a:t>regio</a:t>
            </a:r>
            <a:r>
              <a:rPr lang="de-DE" sz="2000" dirty="0" smtClean="0"/>
              <a:t> 35</a:t>
            </a:r>
          </a:p>
          <a:p>
            <a:pPr marL="342900" indent="-342900">
              <a:buAutoNum type="arabicPeriod"/>
            </a:pPr>
            <a:endParaRPr lang="de-DE" sz="2000" dirty="0" smtClean="0"/>
          </a:p>
          <a:p>
            <a:r>
              <a:rPr lang="de-DE" sz="2000" b="1" dirty="0" smtClean="0"/>
              <a:t>DVT-Befunde vom 21.02.2012</a:t>
            </a:r>
            <a:endParaRPr lang="de-DE" sz="2000" b="1" dirty="0" smtClean="0">
              <a:solidFill>
                <a:srgbClr val="FF0000"/>
              </a:solidFill>
            </a:endParaRPr>
          </a:p>
          <a:p>
            <a:r>
              <a:rPr lang="de-DE" sz="2000" dirty="0" smtClean="0"/>
              <a:t>1. Ausreichendes Knochenangebot </a:t>
            </a:r>
            <a:r>
              <a:rPr lang="de-DE" sz="2000" dirty="0" err="1" smtClean="0"/>
              <a:t>regio</a:t>
            </a:r>
            <a:r>
              <a:rPr lang="de-DE" sz="2000" dirty="0" smtClean="0"/>
              <a:t> 34 und 35</a:t>
            </a:r>
          </a:p>
          <a:p>
            <a:r>
              <a:rPr lang="de-DE" sz="2000" dirty="0" smtClean="0"/>
              <a:t>2. Apikale Aufhellung am </a:t>
            </a:r>
            <a:r>
              <a:rPr lang="de-DE" sz="2000" dirty="0" err="1" smtClean="0"/>
              <a:t>resizierten</a:t>
            </a:r>
            <a:r>
              <a:rPr lang="de-DE" sz="2000" dirty="0" smtClean="0"/>
              <a:t> Zahn 36</a:t>
            </a:r>
          </a:p>
          <a:p>
            <a:r>
              <a:rPr lang="de-DE" sz="2000" dirty="0" smtClean="0"/>
              <a:t>3. Knocheneinbruch an Zahn 37 distal</a:t>
            </a:r>
          </a:p>
          <a:p>
            <a:r>
              <a:rPr lang="de-DE" sz="2000" dirty="0" smtClean="0"/>
              <a:t>4. Apikale </a:t>
            </a:r>
            <a:r>
              <a:rPr lang="de-DE" sz="2000" dirty="0" err="1" smtClean="0"/>
              <a:t>Parodontalspalterweiterung</a:t>
            </a:r>
            <a:r>
              <a:rPr lang="de-DE" sz="2000" dirty="0" smtClean="0"/>
              <a:t> an Zahn 46</a:t>
            </a:r>
          </a:p>
          <a:p>
            <a:r>
              <a:rPr lang="de-DE" sz="2000" dirty="0" smtClean="0"/>
              <a:t>5. Retention und Verlagerung des Zahnes 48</a:t>
            </a:r>
          </a:p>
          <a:p>
            <a:r>
              <a:rPr lang="de-DE" sz="2000" dirty="0" smtClean="0"/>
              <a:t>6. Randständige Schleimhautschwellung im Sinus </a:t>
            </a:r>
            <a:r>
              <a:rPr lang="de-DE" sz="2000" dirty="0" err="1" smtClean="0"/>
              <a:t>maxillaris</a:t>
            </a:r>
            <a:r>
              <a:rPr lang="de-DE" sz="2000" dirty="0" smtClean="0"/>
              <a:t> beidseits</a:t>
            </a:r>
          </a:p>
          <a:p>
            <a:endParaRPr lang="de-DE" sz="2000" dirty="0" smtClean="0"/>
          </a:p>
          <a:p>
            <a:r>
              <a:rPr lang="de-DE" sz="2000" b="1" dirty="0" smtClean="0"/>
              <a:t>Knochendichte</a:t>
            </a:r>
            <a:r>
              <a:rPr lang="de-DE" sz="2000" dirty="0" smtClean="0"/>
              <a:t>: gering/mittel</a:t>
            </a:r>
            <a:endParaRPr lang="de-DE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71600" y="404664"/>
            <a:ext cx="7356858" cy="8367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200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  <a:t/>
            </a:r>
            <a:br>
              <a:rPr lang="de-DE" sz="3200" spc="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77800" stA="30000" endPos="37000" dist="12700" dir="5400000" sy="-100000" algn="bl" rotWithShape="0"/>
                </a:effectLst>
              </a:rPr>
            </a:br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1368152" cy="107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"/>
          <a:stretch>
            <a:fillRect/>
          </a:stretch>
        </p:blipFill>
        <p:spPr bwMode="auto">
          <a:xfrm>
            <a:off x="2411760" y="1638490"/>
            <a:ext cx="1440160" cy="1128572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3645024"/>
            <a:ext cx="3168353" cy="1394075"/>
          </a:xfrm>
          <a:prstGeom prst="rect">
            <a:avLst/>
          </a:prstGeom>
          <a:noFill/>
        </p:spPr>
      </p:pic>
      <p:pic>
        <p:nvPicPr>
          <p:cNvPr id="10" name="Picture 2" descr="D:\Rita-Privat\Masterthesis\Scripte für Master\Auszüge für Masterthesis\Donner, Hans\donner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356992"/>
            <a:ext cx="1152128" cy="950354"/>
          </a:xfrm>
          <a:prstGeom prst="rect">
            <a:avLst/>
          </a:prstGeom>
          <a:noFill/>
        </p:spPr>
      </p:pic>
      <p:pic>
        <p:nvPicPr>
          <p:cNvPr id="11" name="Picture 3" descr="D:\Rita-Privat\Masterthesis\Scripte für Master\Auszüge für Masterthesis\Donner, Hans\donner 2.jpg"/>
          <p:cNvPicPr>
            <a:picLocks noChangeAspect="1" noChangeArrowheads="1"/>
          </p:cNvPicPr>
          <p:nvPr/>
        </p:nvPicPr>
        <p:blipFill rotWithShape="1">
          <a:blip r:embed="rId6" cstate="print"/>
          <a:srcRect b="11106"/>
          <a:stretch/>
        </p:blipFill>
        <p:spPr bwMode="auto">
          <a:xfrm>
            <a:off x="5868144" y="4365104"/>
            <a:ext cx="1080120" cy="880038"/>
          </a:xfrm>
          <a:prstGeom prst="rect">
            <a:avLst/>
          </a:prstGeom>
          <a:noFill/>
        </p:spPr>
      </p:pic>
      <p:pic>
        <p:nvPicPr>
          <p:cNvPr id="12" name="Picture 4" descr="D:\Rita-Privat\Masterthesis\Scripte für Master\Auszüge für Masterthesis\Donner, Hans\donner 3.jpg"/>
          <p:cNvPicPr>
            <a:picLocks noChangeAspect="1" noChangeArrowheads="1"/>
          </p:cNvPicPr>
          <p:nvPr/>
        </p:nvPicPr>
        <p:blipFill rotWithShape="1">
          <a:blip r:embed="rId7" cstate="print"/>
          <a:srcRect t="9888" b="17099"/>
          <a:stretch/>
        </p:blipFill>
        <p:spPr bwMode="auto">
          <a:xfrm>
            <a:off x="7236296" y="3284984"/>
            <a:ext cx="1008112" cy="1921329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1124744"/>
            <a:ext cx="1296144" cy="1913440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1196752"/>
            <a:ext cx="1304623" cy="1913440"/>
          </a:xfrm>
          <a:prstGeom prst="rect">
            <a:avLst/>
          </a:prstGeom>
          <a:noFill/>
        </p:spPr>
      </p:pic>
      <p:sp>
        <p:nvSpPr>
          <p:cNvPr id="15" name="Titel 14"/>
          <p:cNvSpPr>
            <a:spLocks noGrp="1"/>
          </p:cNvSpPr>
          <p:nvPr>
            <p:ph type="title" idx="4294967295"/>
          </p:nvPr>
        </p:nvSpPr>
        <p:spPr>
          <a:xfrm>
            <a:off x="463624" y="116632"/>
            <a:ext cx="7924800" cy="778098"/>
          </a:xfrm>
        </p:spPr>
        <p:txBody>
          <a:bodyPr/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Überblick </a:t>
            </a:r>
            <a:r>
              <a:rPr lang="de-DE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– Diagnostik </a:t>
            </a:r>
            <a:r>
              <a:rPr lang="de-DE" sz="2800" b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und Planung</a:t>
            </a:r>
            <a:endParaRPr lang="de-DE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779912" y="5229200"/>
            <a:ext cx="210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DVT - Aufnahmen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15616" y="2924944"/>
            <a:ext cx="252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Einzelzahnfilmaufnahmen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7544" y="90872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2009/Februar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67544" y="404664"/>
            <a:ext cx="7356858" cy="76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1600" b="1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7924800" cy="566936"/>
          </a:xfrm>
        </p:spPr>
        <p:txBody>
          <a:bodyPr/>
          <a:lstStyle/>
          <a:p>
            <a:r>
              <a:rPr lang="de-DE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AusgangsSITUATION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06" y="2060847"/>
            <a:ext cx="2924338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"/>
          <a:stretch>
            <a:fillRect/>
          </a:stretch>
        </p:blipFill>
        <p:spPr bwMode="auto">
          <a:xfrm>
            <a:off x="4932040" y="2060848"/>
            <a:ext cx="2892362" cy="2304256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632175" y="4509120"/>
            <a:ext cx="194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Vor Extraktion 34, 35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13713" y="4509120"/>
            <a:ext cx="2129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Nach Extraktion 34, 35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4" y="908720"/>
            <a:ext cx="192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2009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340768"/>
            <a:ext cx="7920880" cy="3485187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67544" y="404664"/>
            <a:ext cx="7356858" cy="76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1600" b="1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467544" y="-234280"/>
            <a:ext cx="7924800" cy="1143000"/>
          </a:xfrm>
        </p:spPr>
        <p:txBody>
          <a:bodyPr/>
          <a:lstStyle/>
          <a:p>
            <a:r>
              <a:rPr lang="de-DE" sz="2800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Präoperative Diagnostik – </a:t>
            </a:r>
            <a:r>
              <a:rPr lang="de-DE" sz="2800" b="1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OPG-ANSICHT</a:t>
            </a:r>
            <a:endParaRPr lang="de-DE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7544" y="90872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FEBRUAR 2012                </a:t>
            </a:r>
            <a:r>
              <a:rPr lang="de-DE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RÖNTGENINSTITUT MESANTIS BERLIN</a:t>
            </a:r>
            <a:endParaRPr lang="de-DE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860032" y="4149080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15mm interdental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572000" y="49411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/>
              <a:t>1. Ausreichendes Knochenangebot </a:t>
            </a:r>
            <a:r>
              <a:rPr lang="de-DE" dirty="0" err="1" smtClean="0"/>
              <a:t>regio</a:t>
            </a:r>
            <a:r>
              <a:rPr lang="de-DE" dirty="0" smtClean="0"/>
              <a:t> 34 und 35</a:t>
            </a:r>
          </a:p>
          <a:p>
            <a:r>
              <a:rPr lang="de-DE" dirty="0" smtClean="0"/>
              <a:t>2. Apikale Aufhellung am </a:t>
            </a:r>
            <a:r>
              <a:rPr lang="de-DE" dirty="0" err="1" smtClean="0"/>
              <a:t>resizierten</a:t>
            </a:r>
            <a:r>
              <a:rPr lang="de-DE" dirty="0" smtClean="0"/>
              <a:t> Zahn 36</a:t>
            </a:r>
          </a:p>
          <a:p>
            <a:r>
              <a:rPr lang="de-DE" dirty="0" smtClean="0"/>
              <a:t>3. Retention und Verlagerung des Zahnes 48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Rita-Privat\Masterthesis\Scripte für Master\Auszüge für Masterthesis\Donner, Hans\donner 3.jpg"/>
          <p:cNvPicPr>
            <a:picLocks noChangeAspect="1" noChangeArrowheads="1"/>
          </p:cNvPicPr>
          <p:nvPr/>
        </p:nvPicPr>
        <p:blipFill rotWithShape="1">
          <a:blip r:embed="rId2" cstate="print"/>
          <a:srcRect t="9888" b="17099"/>
          <a:stretch/>
        </p:blipFill>
        <p:spPr bwMode="auto">
          <a:xfrm>
            <a:off x="5220072" y="1278151"/>
            <a:ext cx="2064491" cy="3934648"/>
          </a:xfrm>
          <a:prstGeom prst="rect">
            <a:avLst/>
          </a:prstGeom>
          <a:noFill/>
        </p:spPr>
      </p:pic>
      <p:pic>
        <p:nvPicPr>
          <p:cNvPr id="2051" name="Picture 3" descr="D:\Rita-Privat\Masterthesis\Scripte für Master\Auszüge für Masterthesis\Donner, Hans\donner 2.jpg"/>
          <p:cNvPicPr>
            <a:picLocks noChangeAspect="1" noChangeArrowheads="1"/>
          </p:cNvPicPr>
          <p:nvPr/>
        </p:nvPicPr>
        <p:blipFill rotWithShape="1">
          <a:blip r:embed="rId3" cstate="print"/>
          <a:srcRect b="11106"/>
          <a:stretch/>
        </p:blipFill>
        <p:spPr bwMode="auto">
          <a:xfrm>
            <a:off x="1835696" y="3765390"/>
            <a:ext cx="2238896" cy="1654420"/>
          </a:xfrm>
          <a:prstGeom prst="rect">
            <a:avLst/>
          </a:prstGeom>
          <a:noFill/>
        </p:spPr>
      </p:pic>
      <p:pic>
        <p:nvPicPr>
          <p:cNvPr id="2050" name="Picture 2" descr="D:\Rita-Privat\Masterthesis\Scripte für Master\Auszüge für Masterthesis\Donner, Hans\donner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484784"/>
            <a:ext cx="2238896" cy="1846794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1829531" y="3311792"/>
            <a:ext cx="783277" cy="36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bukkal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29531" y="5430802"/>
            <a:ext cx="783277" cy="36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lingual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436096" y="522920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okklusal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39552" y="548680"/>
            <a:ext cx="7356858" cy="7647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1600" b="1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idx="4294967295"/>
          </p:nvPr>
        </p:nvSpPr>
        <p:spPr>
          <a:xfrm>
            <a:off x="467544" y="476672"/>
            <a:ext cx="6264696" cy="422920"/>
          </a:xfrm>
        </p:spPr>
        <p:txBody>
          <a:bodyPr/>
          <a:lstStyle/>
          <a:p>
            <a:r>
              <a:rPr lang="de-DE" sz="2800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PRÄOPERATIVE PLANUNG - </a:t>
            </a:r>
            <a:r>
              <a:rPr lang="de-DE" sz="2800" b="1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DVT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90872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FEBRUAR 2012                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RÖNTGENINSTITUT MESANTIS BERLIN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7"/>
          <p:cNvSpPr txBox="1"/>
          <p:nvPr/>
        </p:nvSpPr>
        <p:spPr>
          <a:xfrm>
            <a:off x="5148064" y="4653136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DE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35:  5,5 x 12 </a:t>
            </a:r>
            <a:r>
              <a:rPr lang="de-DE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mm</a:t>
            </a:r>
            <a:endParaRPr lang="de-DE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feld 13"/>
          <p:cNvSpPr txBox="1"/>
          <p:nvPr/>
        </p:nvSpPr>
        <p:spPr>
          <a:xfrm>
            <a:off x="1706265" y="4653136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DE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34:  5,5 x 12 </a:t>
            </a:r>
            <a:r>
              <a:rPr lang="de-DE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mm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820" y="1556792"/>
            <a:ext cx="2190108" cy="3023762"/>
          </a:xfrm>
          <a:prstGeom prst="rect">
            <a:avLst/>
          </a:prstGeom>
          <a:noFill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1520" y="1556792"/>
            <a:ext cx="2188792" cy="3023761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8" b="33330"/>
          <a:stretch/>
        </p:blipFill>
        <p:spPr bwMode="auto">
          <a:xfrm>
            <a:off x="0" y="6943097"/>
            <a:ext cx="4428000" cy="2095200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33361" r="19" b="33361"/>
          <a:stretch/>
        </p:blipFill>
        <p:spPr bwMode="auto">
          <a:xfrm>
            <a:off x="4557600" y="6944955"/>
            <a:ext cx="4550400" cy="2094075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3419872" y="5013176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2x</a:t>
            </a:r>
            <a:r>
              <a:rPr lang="de-DE" sz="2800" b="1" dirty="0" smtClean="0"/>
              <a:t> </a:t>
            </a:r>
            <a:r>
              <a:rPr lang="de-DE" sz="2800" b="1" dirty="0" smtClean="0">
                <a:solidFill>
                  <a:srgbClr val="92D050"/>
                </a:solidFill>
              </a:rPr>
              <a:t>3,6 x 9,5mm</a:t>
            </a:r>
            <a:endParaRPr lang="de-DE" sz="2800" b="1" dirty="0">
              <a:solidFill>
                <a:srgbClr val="92D05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7544" y="90872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FEBRUAR 2012                </a:t>
            </a:r>
            <a:r>
              <a:rPr lang="de-DE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RÖNTGENINSTITUT MESANTIS BERLIN</a:t>
            </a:r>
            <a:endParaRPr lang="de-DE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4" y="385500"/>
            <a:ext cx="481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PRÄOPERATIVE PLANUNG - </a:t>
            </a:r>
            <a:r>
              <a:rPr lang="de-DE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DVT</a:t>
            </a:r>
            <a:endParaRPr lang="de-DE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 flipH="1" flipV="1">
            <a:off x="-1620688" y="9333656"/>
            <a:ext cx="65856" cy="45719"/>
          </a:xfrm>
        </p:spPr>
        <p:txBody>
          <a:bodyPr/>
          <a:lstStyle/>
          <a:p>
            <a:r>
              <a:rPr lang="de-DE" sz="100" dirty="0" smtClean="0"/>
              <a:t>PRÄOPERATIVE PLANUNG – DVT (CROSS</a:t>
            </a:r>
            <a:r>
              <a:rPr lang="de-DE" sz="100" baseline="0" dirty="0" smtClean="0"/>
              <a:t> SECTION)</a:t>
            </a:r>
            <a:endParaRPr lang="de-DE" sz="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59 -0.72246 L 0.23802 -0.717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2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02 -0.71783 L 0.05642 -0.722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80" y="-2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95 -0.71181 L -0.26736 -0.7178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6 -0.71783 L -0.08611 -0.7118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30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67544" y="908720"/>
            <a:ext cx="1440160" cy="3600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1600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r="-706" b="3342"/>
          <a:stretch/>
        </p:blipFill>
        <p:spPr bwMode="auto">
          <a:xfrm rot="10800000">
            <a:off x="467543" y="1700808"/>
            <a:ext cx="1870361" cy="13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7"/>
          <a:stretch/>
        </p:blipFill>
        <p:spPr bwMode="auto">
          <a:xfrm>
            <a:off x="2627784" y="1700808"/>
            <a:ext cx="1882698" cy="13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>
            <a:fillRect/>
          </a:stretch>
        </p:blipFill>
        <p:spPr bwMode="auto">
          <a:xfrm>
            <a:off x="4860032" y="1660715"/>
            <a:ext cx="1561192" cy="140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00808"/>
            <a:ext cx="1872208" cy="13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t="4624" r="-7528" b="16829"/>
          <a:stretch>
            <a:fillRect/>
          </a:stretch>
        </p:blipFill>
        <p:spPr bwMode="auto">
          <a:xfrm>
            <a:off x="1115616" y="3737109"/>
            <a:ext cx="2088232" cy="139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r="-1343" b="3412"/>
          <a:stretch>
            <a:fillRect/>
          </a:stretch>
        </p:blipFill>
        <p:spPr bwMode="auto">
          <a:xfrm>
            <a:off x="3419873" y="3737108"/>
            <a:ext cx="1916001" cy="139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54255"/>
            <a:ext cx="2160240" cy="155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el 14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7632848" cy="580926"/>
          </a:xfrm>
        </p:spPr>
        <p:txBody>
          <a:bodyPr/>
          <a:lstStyle/>
          <a:p>
            <a:r>
              <a:rPr lang="de-DE" sz="2800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Überblick </a:t>
            </a:r>
            <a:r>
              <a:rPr lang="de-DE" sz="2800" b="1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/>
                <a:ea typeface="+mn-ea"/>
                <a:cs typeface="+mn-cs"/>
              </a:rPr>
              <a:t>- Chirurgische Phase</a:t>
            </a:r>
            <a:endParaRPr lang="de-DE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7544" y="3131676"/>
            <a:ext cx="187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Präoperativ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27784" y="3131676"/>
            <a:ext cx="188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Bohrungen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107152" y="3131676"/>
            <a:ext cx="98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Insertion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15616" y="529191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 situ</a:t>
            </a:r>
            <a:endParaRPr lang="de-DE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19873" y="5291916"/>
            <a:ext cx="191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Wundverschluss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084168" y="52919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Kontrollbild </a:t>
            </a:r>
            <a:r>
              <a:rPr lang="de-DE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p.o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7544" y="9087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FEBRUAR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60032" y="5013176"/>
            <a:ext cx="387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Freigelegtes OP-Feld mit Pilotbohrungen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5013176"/>
            <a:ext cx="3377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räoperativer klinischer Zustand</a:t>
            </a:r>
            <a:endParaRPr lang="de-D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r="-706" b="3342"/>
          <a:stretch/>
        </p:blipFill>
        <p:spPr bwMode="auto">
          <a:xfrm rot="10800000">
            <a:off x="467545" y="1772816"/>
            <a:ext cx="381642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7"/>
          <a:stretch/>
        </p:blipFill>
        <p:spPr bwMode="auto">
          <a:xfrm>
            <a:off x="4860032" y="1772816"/>
            <a:ext cx="387942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7544" y="9087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FEBRUAR 2012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31532" y="385500"/>
            <a:ext cx="572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CHIRURGISCHE PHASE – REGIO 34, 35</a:t>
            </a:r>
            <a:endParaRPr lang="de-DE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619672" y="3501008"/>
            <a:ext cx="2207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3mm dicke </a:t>
            </a:r>
            <a:r>
              <a:rPr lang="de-DE" b="1" dirty="0" err="1" smtClean="0">
                <a:solidFill>
                  <a:schemeClr val="bg1"/>
                </a:solidFill>
              </a:rPr>
              <a:t>Mukosa</a:t>
            </a:r>
            <a:endParaRPr lang="de-DE" b="1" dirty="0" smtClean="0">
              <a:solidFill>
                <a:schemeClr val="bg1"/>
              </a:solidFill>
            </a:endParaRPr>
          </a:p>
          <a:p>
            <a:r>
              <a:rPr lang="de-DE" b="1" dirty="0" smtClean="0">
                <a:solidFill>
                  <a:schemeClr val="bg1"/>
                </a:solidFill>
              </a:rPr>
              <a:t>6mm </a:t>
            </a:r>
            <a:r>
              <a:rPr lang="de-DE" b="1" dirty="0" err="1" smtClean="0">
                <a:solidFill>
                  <a:schemeClr val="bg1"/>
                </a:solidFill>
              </a:rPr>
              <a:t>attached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Gingiva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Horizon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596</Words>
  <Application>Microsoft Office PowerPoint</Application>
  <PresentationFormat>Bildschirmpräsentation (4:3)</PresentationFormat>
  <Paragraphs>178</Paragraphs>
  <Slides>27</Slides>
  <Notes>7</Notes>
  <HiddenSlides>2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  <vt:variant>
        <vt:lpstr>Zielgruppenorientierte Präsentationen</vt:lpstr>
      </vt:variant>
      <vt:variant>
        <vt:i4>1</vt:i4>
      </vt:variant>
    </vt:vector>
  </HeadingPairs>
  <TitlesOfParts>
    <vt:vector size="29" baseType="lpstr">
      <vt:lpstr>Horizon</vt:lpstr>
      <vt:lpstr>Fallpräsentation</vt:lpstr>
      <vt:lpstr>Patient  geb. 1931</vt:lpstr>
      <vt:lpstr>Überblick – Diagnostik und Planung</vt:lpstr>
      <vt:lpstr>AusgangsSITUATION</vt:lpstr>
      <vt:lpstr>Präoperative Diagnostik – OPG-ANSICHT</vt:lpstr>
      <vt:lpstr>PRÄOPERATIVE PLANUNG - DVT</vt:lpstr>
      <vt:lpstr>PRÄOPERATIVE PLANUNG – DVT (CROSS SECTION)</vt:lpstr>
      <vt:lpstr>Überblick - Chirurgische Phase</vt:lpstr>
      <vt:lpstr>PowerPoint-Präsentation</vt:lpstr>
      <vt:lpstr>PowerPoint-Präsentation</vt:lpstr>
      <vt:lpstr>PowerPoint-Präsentation</vt:lpstr>
      <vt:lpstr>Überblick - Postoperative Phase</vt:lpstr>
      <vt:lpstr>PowerPoint-Präsentation</vt:lpstr>
      <vt:lpstr>PowerPoint-Präsentation</vt:lpstr>
      <vt:lpstr>PowerPoint-Präsentation</vt:lpstr>
      <vt:lpstr>OPG – Implantat – Kontrollbild</vt:lpstr>
      <vt:lpstr>Überblick - Prothetische Phase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rÖNTGENAUFNAHMEN</vt:lpstr>
      <vt:lpstr>Zahntechnischer ABlauf</vt:lpstr>
      <vt:lpstr>ÜBERSICHT - RöntgenAUFNAHMEN</vt:lpstr>
      <vt:lpstr>Gesamtübersicht</vt:lpstr>
      <vt:lpstr>PowerPoint-Präsentation</vt:lpstr>
      <vt:lpstr>Zielgruppenpräsentation 1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Fallstudienpräsentatio aus dem Zahnlabor</dc:title>
  <dc:creator>Marko</dc:creator>
  <cp:lastModifiedBy>User2</cp:lastModifiedBy>
  <cp:revision>237</cp:revision>
  <dcterms:created xsi:type="dcterms:W3CDTF">2012-09-01T19:30:35Z</dcterms:created>
  <dcterms:modified xsi:type="dcterms:W3CDTF">2014-01-04T23:02:27Z</dcterms:modified>
  <cp:contentStatus/>
</cp:coreProperties>
</file>